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jpg"/>
  <Override PartName="/ppt/media/image11.jpg" ContentType="image/jpg"/>
  <Override PartName="/ppt/media/image14.jpg" ContentType="image/jpg"/>
  <Override PartName="/ppt/media/image15.jpg" ContentType="image/jpg"/>
  <Override PartName="/ppt/media/image17.jpg" ContentType="image/jpg"/>
  <Override PartName="/ppt/media/image21.jpg" ContentType="image/jpg"/>
  <Override PartName="/ppt/media/image22.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 id="280" r:id="rId24"/>
    <p:sldId id="281" r:id="rId25"/>
    <p:sldId id="282" r:id="rId26"/>
    <p:sldId id="275" r:id="rId27"/>
    <p:sldId id="274" r:id="rId28"/>
    <p:sldId id="289" r:id="rId29"/>
    <p:sldId id="283" r:id="rId30"/>
    <p:sldId id="284" r:id="rId31"/>
    <p:sldId id="285" r:id="rId32"/>
    <p:sldId id="286" r:id="rId33"/>
    <p:sldId id="287"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3" d="100"/>
          <a:sy n="83" d="100"/>
        </p:scale>
        <p:origin x="68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C97B8412-AE5E-438D-BCC7-1FB47084BCF7}" type="slidenum">
              <a:rPr lang="hi-IN" smtClean="0"/>
              <a:t>‹#›</a:t>
            </a:fld>
            <a:endParaRPr lang="hi-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087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226551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76265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8535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C97B8412-AE5E-438D-BCC7-1FB47084BCF7}" type="slidenum">
              <a:rPr lang="hi-IN" smtClean="0"/>
              <a:t>‹#›</a:t>
            </a:fld>
            <a:endParaRPr lang="hi-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58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1399172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291543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1204049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i-IN"/>
          </a:p>
        </p:txBody>
      </p:sp>
      <p:sp>
        <p:nvSpPr>
          <p:cNvPr id="9" name="Slide Number Placeholder 8"/>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102448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172AE1B-6D7E-447B-A5AC-03967E883E29}" type="datetimeFigureOut">
              <a:rPr lang="hi-IN" smtClean="0"/>
              <a:t>रविवार, 2 अग्रहायन 1947</a:t>
            </a:fld>
            <a:endParaRPr lang="hi-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i-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97B8412-AE5E-438D-BCC7-1FB47084BCF7}" type="slidenum">
              <a:rPr lang="hi-IN" smtClean="0"/>
              <a:t>‹#›</a:t>
            </a:fld>
            <a:endParaRPr lang="hi-IN"/>
          </a:p>
        </p:txBody>
      </p:sp>
    </p:spTree>
    <p:extLst>
      <p:ext uri="{BB962C8B-B14F-4D97-AF65-F5344CB8AC3E}">
        <p14:creationId xmlns:p14="http://schemas.microsoft.com/office/powerpoint/2010/main" val="285526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72AE1B-6D7E-447B-A5AC-03967E883E29}" type="datetimeFigureOut">
              <a:rPr lang="hi-IN" smtClean="0"/>
              <a:t>रविवार, 2 अग्रहायन 1947</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C97B8412-AE5E-438D-BCC7-1FB47084BCF7}" type="slidenum">
              <a:rPr lang="hi-IN" smtClean="0"/>
              <a:t>‹#›</a:t>
            </a:fld>
            <a:endParaRPr lang="hi-IN"/>
          </a:p>
        </p:txBody>
      </p:sp>
    </p:spTree>
    <p:extLst>
      <p:ext uri="{BB962C8B-B14F-4D97-AF65-F5344CB8AC3E}">
        <p14:creationId xmlns:p14="http://schemas.microsoft.com/office/powerpoint/2010/main" val="2992759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172AE1B-6D7E-447B-A5AC-03967E883E29}" type="datetimeFigureOut">
              <a:rPr lang="hi-IN" smtClean="0"/>
              <a:t>रविवार, 2 अग्रहायन 1947</a:t>
            </a:fld>
            <a:endParaRPr lang="hi-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i-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97B8412-AE5E-438D-BCC7-1FB47084BCF7}" type="slidenum">
              <a:rPr lang="hi-IN" smtClean="0"/>
              <a:t>‹#›</a:t>
            </a:fld>
            <a:endParaRPr lang="hi-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43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AA49C1-866E-453A-8A1E-B9EDFC5DBBEF}"/>
              </a:ext>
            </a:extLst>
          </p:cNvPr>
          <p:cNvSpPr txBox="1"/>
          <p:nvPr/>
        </p:nvSpPr>
        <p:spPr>
          <a:xfrm>
            <a:off x="1537447" y="1089898"/>
            <a:ext cx="9475694" cy="2339102"/>
          </a:xfrm>
          <a:prstGeom prst="rect">
            <a:avLst/>
          </a:prstGeom>
          <a:noFill/>
        </p:spPr>
        <p:txBody>
          <a:bodyPr wrap="square" rtlCol="0">
            <a:spAutoFit/>
          </a:bodyPr>
          <a:lstStyle/>
          <a:p>
            <a:r>
              <a:rPr lang="en-IN" sz="8000" b="1" dirty="0">
                <a:solidFill>
                  <a:schemeClr val="accent3">
                    <a:lumMod val="60000"/>
                    <a:lumOff val="40000"/>
                  </a:schemeClr>
                </a:solidFill>
              </a:rPr>
              <a:t>Capstone: </a:t>
            </a:r>
            <a:endParaRPr lang="en-US" sz="8000" dirty="0">
              <a:solidFill>
                <a:schemeClr val="accent3">
                  <a:lumMod val="60000"/>
                  <a:lumOff val="40000"/>
                </a:schemeClr>
              </a:solidFill>
            </a:endParaRPr>
          </a:p>
          <a:p>
            <a:r>
              <a:rPr lang="en-IN" sz="6600" b="1" dirty="0">
                <a:solidFill>
                  <a:schemeClr val="accent2">
                    <a:lumMod val="75000"/>
                  </a:schemeClr>
                </a:solidFill>
              </a:rPr>
              <a:t>Movie Rental Analysis</a:t>
            </a:r>
            <a:endParaRPr lang="en-US" sz="6600" dirty="0">
              <a:solidFill>
                <a:schemeClr val="accent2">
                  <a:lumMod val="75000"/>
                </a:schemeClr>
              </a:solidFill>
            </a:endParaRPr>
          </a:p>
        </p:txBody>
      </p:sp>
      <p:sp>
        <p:nvSpPr>
          <p:cNvPr id="5" name="TextBox 4">
            <a:extLst>
              <a:ext uri="{FF2B5EF4-FFF2-40B4-BE49-F238E27FC236}">
                <a16:creationId xmlns:a16="http://schemas.microsoft.com/office/drawing/2014/main" id="{8BD24DEA-AC77-4940-9ACD-16ED988EDC79}"/>
              </a:ext>
            </a:extLst>
          </p:cNvPr>
          <p:cNvSpPr txBox="1"/>
          <p:nvPr/>
        </p:nvSpPr>
        <p:spPr>
          <a:xfrm>
            <a:off x="1290918" y="4204447"/>
            <a:ext cx="8113058" cy="1077218"/>
          </a:xfrm>
          <a:prstGeom prst="rect">
            <a:avLst/>
          </a:prstGeom>
          <a:noFill/>
        </p:spPr>
        <p:txBody>
          <a:bodyPr wrap="square" rtlCol="0">
            <a:spAutoFit/>
          </a:bodyPr>
          <a:lstStyle/>
          <a:p>
            <a:r>
              <a:rPr lang="en-GB" sz="3200" dirty="0">
                <a:solidFill>
                  <a:schemeClr val="accent6">
                    <a:lumMod val="75000"/>
                  </a:schemeClr>
                </a:solidFill>
              </a:rPr>
              <a:t>Power BI dashboard  - using the </a:t>
            </a:r>
            <a:r>
              <a:rPr lang="en-GB" sz="3200" dirty="0" err="1">
                <a:solidFill>
                  <a:schemeClr val="accent6">
                    <a:lumMod val="75000"/>
                  </a:schemeClr>
                </a:solidFill>
              </a:rPr>
              <a:t>Sakila</a:t>
            </a:r>
            <a:r>
              <a:rPr lang="en-GB" sz="3200" dirty="0">
                <a:solidFill>
                  <a:schemeClr val="accent6">
                    <a:lumMod val="75000"/>
                  </a:schemeClr>
                </a:solidFill>
              </a:rPr>
              <a:t> DVD Rental Store Database</a:t>
            </a:r>
            <a:endParaRPr lang="hi-IN" sz="3200" dirty="0">
              <a:solidFill>
                <a:schemeClr val="accent6">
                  <a:lumMod val="75000"/>
                </a:schemeClr>
              </a:solidFill>
            </a:endParaRPr>
          </a:p>
        </p:txBody>
      </p:sp>
    </p:spTree>
    <p:extLst>
      <p:ext uri="{BB962C8B-B14F-4D97-AF65-F5344CB8AC3E}">
        <p14:creationId xmlns:p14="http://schemas.microsoft.com/office/powerpoint/2010/main" val="3979018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AF8F3-C07C-4E9D-BE64-573D7E413B6E}"/>
              </a:ext>
            </a:extLst>
          </p:cNvPr>
          <p:cNvSpPr txBox="1"/>
          <p:nvPr/>
        </p:nvSpPr>
        <p:spPr>
          <a:xfrm>
            <a:off x="226291" y="-77206"/>
            <a:ext cx="11739418" cy="6678751"/>
          </a:xfrm>
          <a:prstGeom prst="rect">
            <a:avLst/>
          </a:prstGeom>
          <a:noFill/>
        </p:spPr>
        <p:txBody>
          <a:bodyPr wrap="square" rtlCol="0">
            <a:spAutoFit/>
          </a:bodyPr>
          <a:lstStyle/>
          <a:p>
            <a:r>
              <a:rPr lang="en-IN" sz="3200" b="1" u="sng" dirty="0">
                <a:solidFill>
                  <a:schemeClr val="accent6">
                    <a:lumMod val="75000"/>
                  </a:schemeClr>
                </a:solidFill>
              </a:rPr>
              <a:t>Significance:</a:t>
            </a:r>
            <a:r>
              <a:rPr lang="en-IN" sz="3200" b="1" dirty="0">
                <a:solidFill>
                  <a:schemeClr val="accent6">
                    <a:lumMod val="75000"/>
                  </a:schemeClr>
                </a:solidFill>
              </a:rPr>
              <a:t> </a:t>
            </a:r>
            <a:endParaRPr lang="en-US" sz="3200" dirty="0">
              <a:solidFill>
                <a:schemeClr val="accent6">
                  <a:lumMod val="75000"/>
                </a:schemeClr>
              </a:solidFill>
            </a:endParaRPr>
          </a:p>
          <a:p>
            <a:pPr lvl="0"/>
            <a:r>
              <a:rPr lang="en-IN" b="1" u="sng" dirty="0"/>
              <a:t>Data-Driven Decision-Making:</a:t>
            </a:r>
            <a:r>
              <a:rPr lang="en-IN" dirty="0"/>
              <a:t> In an era where data plays a vital role in shaping business strategies, this project empowers rental store owners and stakeholders with the tools and insights needed for data-driven decision-making. By </a:t>
            </a:r>
            <a:r>
              <a:rPr lang="en-IN" dirty="0" err="1"/>
              <a:t>analyzing</a:t>
            </a:r>
            <a:r>
              <a:rPr lang="en-IN" dirty="0"/>
              <a:t> customer </a:t>
            </a:r>
            <a:r>
              <a:rPr lang="en-IN" dirty="0" err="1"/>
              <a:t>behavior</a:t>
            </a:r>
            <a:r>
              <a:rPr lang="en-IN" dirty="0"/>
              <a:t>, perfecting film inventory, enhancing staff performance, and streamlining store operations, this project enables informed choices that have a direct impact on business success.</a:t>
            </a:r>
            <a:endParaRPr lang="en-US" dirty="0"/>
          </a:p>
          <a:p>
            <a:pPr lvl="0"/>
            <a:r>
              <a:rPr lang="en-IN" b="1" u="sng" dirty="0"/>
              <a:t>Customer-Centric Approach:</a:t>
            </a:r>
            <a:r>
              <a:rPr lang="en-IN" dirty="0"/>
              <a:t> Understanding customer </a:t>
            </a:r>
            <a:r>
              <a:rPr lang="en-IN" dirty="0" err="1"/>
              <a:t>behavior</a:t>
            </a:r>
            <a:r>
              <a:rPr lang="en-IN" dirty="0"/>
              <a:t> is at the heart of the project's significance. By segmenting customers, personalizing marketing strategies, and improving customer satisfaction, contribute to a customer-centric approach that can enhance loyalty and drive revenue growth. </a:t>
            </a:r>
            <a:endParaRPr lang="en-US" dirty="0"/>
          </a:p>
          <a:p>
            <a:pPr lvl="0"/>
            <a:r>
              <a:rPr lang="en-IN" b="1" u="sng" dirty="0"/>
              <a:t>Efficiency and Cost Reduction:</a:t>
            </a:r>
            <a:r>
              <a:rPr lang="en-IN" dirty="0"/>
              <a:t> This project addresses the need for efficiency and cost reduction by perfecting film inventory and store operations. Finding top-performing films, streamlining operational processes, and reducing unnecessary costs, contribute to improved profitability and sustainability for rental stores.</a:t>
            </a:r>
            <a:endParaRPr lang="en-US" dirty="0"/>
          </a:p>
          <a:p>
            <a:pPr lvl="0"/>
            <a:r>
              <a:rPr lang="en-IN" b="1" u="sng" dirty="0"/>
              <a:t>Competitive Advantage:</a:t>
            </a:r>
            <a:r>
              <a:rPr lang="en-IN" dirty="0"/>
              <a:t> In a highly competitive market, the project provides rental store owners with a competitive advantage. Through data insights, recommended marketing strategies, and staff performance enhancements, project equips businesses with the means to outperform competitors and excel in the industry.</a:t>
            </a:r>
            <a:endParaRPr lang="en-US" dirty="0"/>
          </a:p>
          <a:p>
            <a:pPr lvl="0"/>
            <a:r>
              <a:rPr lang="en-IN" b="1" u="sng" dirty="0"/>
              <a:t>Data Quality and Reliability:</a:t>
            </a:r>
            <a:r>
              <a:rPr lang="en-IN" dirty="0"/>
              <a:t> Ensuring data quality and reliability is paramount in project. By performing data cleaning and validation, I not only improve the quality of the analysis but also set a standard for the integrity of data in the industry. This has far-reaching implications for other businesses and data-driven ventures.</a:t>
            </a:r>
            <a:endParaRPr lang="en-US" dirty="0"/>
          </a:p>
          <a:p>
            <a:pPr lvl="0"/>
            <a:r>
              <a:rPr lang="en-IN" b="1" u="sng" dirty="0"/>
              <a:t>Transparency and Reproducibility:</a:t>
            </a:r>
            <a:r>
              <a:rPr lang="en-IN" dirty="0"/>
              <a:t> This project embraces transparency and reproducibility by documenting the entire process and methods. This approach sets a precedent for projects in various domains, emphasizing the importance of open and transparent data analysis practices.</a:t>
            </a:r>
            <a:endParaRPr lang="en-US" dirty="0"/>
          </a:p>
          <a:p>
            <a:pPr lvl="0"/>
            <a:r>
              <a:rPr lang="en-IN" b="1" u="sng" dirty="0"/>
              <a:t>Knowledge Transfer and Education:</a:t>
            </a:r>
            <a:r>
              <a:rPr lang="en-IN" dirty="0"/>
              <a:t> The insights and recommendations generated by project serve as valuable educational resources. They can use to educate stakeholders, staff, and the wider industry on the benefits of data analysis and data-driven decision-making.</a:t>
            </a:r>
            <a:endParaRPr lang="en-US" dirty="0"/>
          </a:p>
        </p:txBody>
      </p:sp>
    </p:spTree>
    <p:extLst>
      <p:ext uri="{BB962C8B-B14F-4D97-AF65-F5344CB8AC3E}">
        <p14:creationId xmlns:p14="http://schemas.microsoft.com/office/powerpoint/2010/main" val="201583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6FAE1-EB58-4A0B-814F-C0E3B6433EC2}"/>
              </a:ext>
            </a:extLst>
          </p:cNvPr>
          <p:cNvSpPr txBox="1"/>
          <p:nvPr/>
        </p:nvSpPr>
        <p:spPr>
          <a:xfrm>
            <a:off x="415636" y="120073"/>
            <a:ext cx="4313382" cy="707886"/>
          </a:xfrm>
          <a:prstGeom prst="rect">
            <a:avLst/>
          </a:prstGeom>
          <a:noFill/>
        </p:spPr>
        <p:txBody>
          <a:bodyPr wrap="square" rtlCol="0">
            <a:spAutoFit/>
          </a:bodyPr>
          <a:lstStyle/>
          <a:p>
            <a:r>
              <a:rPr lang="en-GB" sz="4000" dirty="0"/>
              <a:t>ER DIAGRAM</a:t>
            </a:r>
            <a:endParaRPr lang="hi-IN" sz="4000" dirty="0"/>
          </a:p>
        </p:txBody>
      </p:sp>
      <p:pic>
        <p:nvPicPr>
          <p:cNvPr id="4" name="Picture 3">
            <a:extLst>
              <a:ext uri="{FF2B5EF4-FFF2-40B4-BE49-F238E27FC236}">
                <a16:creationId xmlns:a16="http://schemas.microsoft.com/office/drawing/2014/main" id="{A55C37C8-96AD-4BF7-A217-FBD780732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2" y="827959"/>
            <a:ext cx="11386877" cy="5300950"/>
          </a:xfrm>
          <a:prstGeom prst="rect">
            <a:avLst/>
          </a:prstGeom>
        </p:spPr>
      </p:pic>
    </p:spTree>
    <p:extLst>
      <p:ext uri="{BB962C8B-B14F-4D97-AF65-F5344CB8AC3E}">
        <p14:creationId xmlns:p14="http://schemas.microsoft.com/office/powerpoint/2010/main" val="290837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2AED5-852C-409A-8D65-2C1A5F5FF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67127" cy="6391564"/>
          </a:xfrm>
          <a:prstGeom prst="rect">
            <a:avLst/>
          </a:prstGeom>
        </p:spPr>
      </p:pic>
    </p:spTree>
    <p:extLst>
      <p:ext uri="{BB962C8B-B14F-4D97-AF65-F5344CB8AC3E}">
        <p14:creationId xmlns:p14="http://schemas.microsoft.com/office/powerpoint/2010/main" val="154831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05AF3-DBB6-4D79-A5A6-4A10B60A5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16509" cy="6382327"/>
          </a:xfrm>
          <a:prstGeom prst="rect">
            <a:avLst/>
          </a:prstGeom>
        </p:spPr>
      </p:pic>
    </p:spTree>
    <p:extLst>
      <p:ext uri="{BB962C8B-B14F-4D97-AF65-F5344CB8AC3E}">
        <p14:creationId xmlns:p14="http://schemas.microsoft.com/office/powerpoint/2010/main" val="65896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8A7CD-609B-4F45-8B55-6D99C3918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1" y="0"/>
            <a:ext cx="12118109" cy="6354618"/>
          </a:xfrm>
          <a:prstGeom prst="rect">
            <a:avLst/>
          </a:prstGeom>
        </p:spPr>
      </p:pic>
    </p:spTree>
    <p:extLst>
      <p:ext uri="{BB962C8B-B14F-4D97-AF65-F5344CB8AC3E}">
        <p14:creationId xmlns:p14="http://schemas.microsoft.com/office/powerpoint/2010/main" val="398247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5799F-6666-48B6-86AF-12CA913C7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8" y="0"/>
            <a:ext cx="11924146" cy="6373091"/>
          </a:xfrm>
          <a:prstGeom prst="rect">
            <a:avLst/>
          </a:prstGeom>
        </p:spPr>
      </p:pic>
    </p:spTree>
    <p:extLst>
      <p:ext uri="{BB962C8B-B14F-4D97-AF65-F5344CB8AC3E}">
        <p14:creationId xmlns:p14="http://schemas.microsoft.com/office/powerpoint/2010/main" val="107443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72C16-D630-45E8-9AFF-6FAB012BB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54618"/>
          </a:xfrm>
          <a:prstGeom prst="rect">
            <a:avLst/>
          </a:prstGeom>
        </p:spPr>
      </p:pic>
    </p:spTree>
    <p:extLst>
      <p:ext uri="{BB962C8B-B14F-4D97-AF65-F5344CB8AC3E}">
        <p14:creationId xmlns:p14="http://schemas.microsoft.com/office/powerpoint/2010/main" val="123260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A655C-5376-4756-9B12-FBF7E942A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08873" cy="6410036"/>
          </a:xfrm>
          <a:prstGeom prst="rect">
            <a:avLst/>
          </a:prstGeom>
        </p:spPr>
      </p:pic>
    </p:spTree>
    <p:extLst>
      <p:ext uri="{BB962C8B-B14F-4D97-AF65-F5344CB8AC3E}">
        <p14:creationId xmlns:p14="http://schemas.microsoft.com/office/powerpoint/2010/main" val="1013326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75868E-94ED-4822-AC1F-2C4F9186EED8}"/>
              </a:ext>
            </a:extLst>
          </p:cNvPr>
          <p:cNvPicPr>
            <a:picLocks noChangeAspect="1"/>
          </p:cNvPicPr>
          <p:nvPr/>
        </p:nvPicPr>
        <p:blipFill>
          <a:blip r:embed="rId2"/>
          <a:stretch>
            <a:fillRect/>
          </a:stretch>
        </p:blipFill>
        <p:spPr>
          <a:xfrm>
            <a:off x="788553" y="291012"/>
            <a:ext cx="4576823" cy="4576823"/>
          </a:xfrm>
          <a:prstGeom prst="rect">
            <a:avLst/>
          </a:prstGeom>
        </p:spPr>
      </p:pic>
      <p:sp>
        <p:nvSpPr>
          <p:cNvPr id="3" name="Rectangle 2">
            <a:extLst>
              <a:ext uri="{FF2B5EF4-FFF2-40B4-BE49-F238E27FC236}">
                <a16:creationId xmlns:a16="http://schemas.microsoft.com/office/drawing/2014/main" id="{A94F481A-1526-4F99-8A7A-C4BC9568C37D}"/>
              </a:ext>
            </a:extLst>
          </p:cNvPr>
          <p:cNvSpPr/>
          <p:nvPr/>
        </p:nvSpPr>
        <p:spPr>
          <a:xfrm>
            <a:off x="5024583" y="3429000"/>
            <a:ext cx="6807200" cy="2123658"/>
          </a:xfrm>
          <a:prstGeom prst="rect">
            <a:avLst/>
          </a:prstGeom>
        </p:spPr>
        <p:txBody>
          <a:bodyPr wrap="square">
            <a:spAutoFit/>
          </a:bodyPr>
          <a:lstStyle/>
          <a:p>
            <a:r>
              <a:rPr lang="en-GB" sz="6600" b="1" dirty="0"/>
              <a:t>Power BI Problem</a:t>
            </a:r>
          </a:p>
          <a:p>
            <a:r>
              <a:rPr lang="en-GB" sz="6600" b="1" dirty="0"/>
              <a:t> Statements</a:t>
            </a:r>
            <a:endParaRPr lang="hi-IN" sz="6600" b="1" dirty="0"/>
          </a:p>
        </p:txBody>
      </p:sp>
    </p:spTree>
    <p:extLst>
      <p:ext uri="{BB962C8B-B14F-4D97-AF65-F5344CB8AC3E}">
        <p14:creationId xmlns:p14="http://schemas.microsoft.com/office/powerpoint/2010/main" val="68121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B5F6701F-3601-457B-A9CF-AE1CF5C87F85}"/>
              </a:ext>
            </a:extLst>
          </p:cNvPr>
          <p:cNvPicPr/>
          <p:nvPr/>
        </p:nvPicPr>
        <p:blipFill>
          <a:blip r:embed="rId2" cstate="print"/>
          <a:stretch>
            <a:fillRect/>
          </a:stretch>
        </p:blipFill>
        <p:spPr>
          <a:xfrm>
            <a:off x="304801" y="122047"/>
            <a:ext cx="7259782" cy="5872353"/>
          </a:xfrm>
          <a:prstGeom prst="rect">
            <a:avLst/>
          </a:prstGeom>
        </p:spPr>
      </p:pic>
      <p:sp>
        <p:nvSpPr>
          <p:cNvPr id="3" name="TextBox 2">
            <a:extLst>
              <a:ext uri="{FF2B5EF4-FFF2-40B4-BE49-F238E27FC236}">
                <a16:creationId xmlns:a16="http://schemas.microsoft.com/office/drawing/2014/main" id="{189ACED6-4D2C-4F43-A747-62584B283A94}"/>
              </a:ext>
            </a:extLst>
          </p:cNvPr>
          <p:cNvSpPr txBox="1"/>
          <p:nvPr/>
        </p:nvSpPr>
        <p:spPr>
          <a:xfrm>
            <a:off x="7656946" y="122047"/>
            <a:ext cx="4128653" cy="6154698"/>
          </a:xfrm>
          <a:prstGeom prst="rect">
            <a:avLst/>
          </a:prstGeom>
          <a:noFill/>
        </p:spPr>
        <p:txBody>
          <a:bodyPr wrap="square" rtlCol="0">
            <a:spAutoFit/>
          </a:bodyPr>
          <a:lstStyle/>
          <a:p>
            <a:pPr marL="12700" marR="521334">
              <a:lnSpc>
                <a:spcPct val="109000"/>
              </a:lnSpc>
              <a:spcBef>
                <a:spcPts val="100"/>
              </a:spcBef>
            </a:pPr>
            <a:r>
              <a:rPr lang="en-GB" dirty="0">
                <a:cs typeface="Calibri"/>
              </a:rPr>
              <a:t>This</a:t>
            </a:r>
            <a:r>
              <a:rPr lang="en-GB" spc="-60" dirty="0">
                <a:cs typeface="Calibri"/>
              </a:rPr>
              <a:t> </a:t>
            </a:r>
            <a:r>
              <a:rPr lang="en-GB" dirty="0">
                <a:cs typeface="Calibri"/>
              </a:rPr>
              <a:t>line</a:t>
            </a:r>
            <a:r>
              <a:rPr lang="en-GB" spc="-45" dirty="0">
                <a:cs typeface="Calibri"/>
              </a:rPr>
              <a:t> </a:t>
            </a:r>
            <a:r>
              <a:rPr lang="en-GB" dirty="0">
                <a:cs typeface="Calibri"/>
              </a:rPr>
              <a:t>chart</a:t>
            </a:r>
            <a:r>
              <a:rPr lang="en-GB" spc="-35" dirty="0">
                <a:cs typeface="Calibri"/>
              </a:rPr>
              <a:t> </a:t>
            </a:r>
            <a:r>
              <a:rPr lang="en-GB" spc="-10" dirty="0">
                <a:cs typeface="Calibri"/>
              </a:rPr>
              <a:t>meticulously</a:t>
            </a:r>
            <a:r>
              <a:rPr lang="en-GB" spc="-40" dirty="0">
                <a:cs typeface="Calibri"/>
              </a:rPr>
              <a:t> </a:t>
            </a:r>
            <a:r>
              <a:rPr lang="en-GB" dirty="0">
                <a:cs typeface="Calibri"/>
              </a:rPr>
              <a:t>maps</a:t>
            </a:r>
            <a:r>
              <a:rPr lang="en-GB" spc="-50" dirty="0">
                <a:cs typeface="Calibri"/>
              </a:rPr>
              <a:t> </a:t>
            </a:r>
            <a:r>
              <a:rPr lang="en-GB" dirty="0">
                <a:cs typeface="Calibri"/>
              </a:rPr>
              <a:t>out</a:t>
            </a:r>
            <a:r>
              <a:rPr lang="en-GB" spc="-35" dirty="0">
                <a:cs typeface="Calibri"/>
              </a:rPr>
              <a:t> </a:t>
            </a:r>
            <a:r>
              <a:rPr lang="en-GB" dirty="0">
                <a:cs typeface="Calibri"/>
              </a:rPr>
              <a:t>the</a:t>
            </a:r>
            <a:r>
              <a:rPr lang="en-GB" spc="-50" dirty="0">
                <a:cs typeface="Calibri"/>
              </a:rPr>
              <a:t> </a:t>
            </a:r>
            <a:r>
              <a:rPr lang="en-GB" spc="-10" dirty="0">
                <a:cs typeface="Calibri"/>
              </a:rPr>
              <a:t>trajectory</a:t>
            </a:r>
            <a:r>
              <a:rPr lang="en-GB" spc="-35" dirty="0">
                <a:cs typeface="Calibri"/>
              </a:rPr>
              <a:t> </a:t>
            </a:r>
            <a:r>
              <a:rPr lang="en-GB" dirty="0">
                <a:cs typeface="Calibri"/>
              </a:rPr>
              <a:t>of</a:t>
            </a:r>
            <a:r>
              <a:rPr lang="en-GB" spc="-50" dirty="0">
                <a:cs typeface="Calibri"/>
              </a:rPr>
              <a:t> </a:t>
            </a:r>
            <a:r>
              <a:rPr lang="en-GB" dirty="0">
                <a:cs typeface="Calibri"/>
              </a:rPr>
              <a:t>sales</a:t>
            </a:r>
            <a:r>
              <a:rPr lang="en-GB" spc="-50" dirty="0">
                <a:cs typeface="Calibri"/>
              </a:rPr>
              <a:t> </a:t>
            </a:r>
            <a:r>
              <a:rPr lang="en-GB" spc="-10" dirty="0">
                <a:cs typeface="Calibri"/>
              </a:rPr>
              <a:t>revenue,</a:t>
            </a:r>
            <a:r>
              <a:rPr lang="en-GB" spc="-20" dirty="0">
                <a:cs typeface="Calibri"/>
              </a:rPr>
              <a:t> offering</a:t>
            </a:r>
            <a:r>
              <a:rPr lang="en-GB" spc="-50" dirty="0">
                <a:cs typeface="Calibri"/>
              </a:rPr>
              <a:t> </a:t>
            </a:r>
            <a:r>
              <a:rPr lang="en-GB" dirty="0">
                <a:cs typeface="Calibri"/>
              </a:rPr>
              <a:t>a</a:t>
            </a:r>
            <a:r>
              <a:rPr lang="en-GB" spc="-35" dirty="0">
                <a:cs typeface="Calibri"/>
              </a:rPr>
              <a:t> </a:t>
            </a:r>
            <a:r>
              <a:rPr lang="en-GB" spc="-10" dirty="0">
                <a:cs typeface="Calibri"/>
              </a:rPr>
              <a:t>comprehensive</a:t>
            </a:r>
            <a:r>
              <a:rPr lang="en-GB" spc="-50" dirty="0">
                <a:cs typeface="Calibri"/>
              </a:rPr>
              <a:t> </a:t>
            </a:r>
            <a:r>
              <a:rPr lang="en-GB" spc="-10" dirty="0">
                <a:cs typeface="Calibri"/>
              </a:rPr>
              <a:t>understanding</a:t>
            </a:r>
            <a:r>
              <a:rPr lang="en-GB" spc="-50" dirty="0">
                <a:cs typeface="Calibri"/>
              </a:rPr>
              <a:t> </a:t>
            </a:r>
            <a:r>
              <a:rPr lang="en-GB" dirty="0">
                <a:cs typeface="Calibri"/>
              </a:rPr>
              <a:t>of</a:t>
            </a:r>
            <a:r>
              <a:rPr lang="en-GB" spc="-55" dirty="0">
                <a:cs typeface="Calibri"/>
              </a:rPr>
              <a:t> </a:t>
            </a:r>
            <a:r>
              <a:rPr lang="en-GB" dirty="0">
                <a:cs typeface="Calibri"/>
              </a:rPr>
              <a:t>financial</a:t>
            </a:r>
            <a:r>
              <a:rPr lang="en-GB" spc="-45" dirty="0">
                <a:cs typeface="Calibri"/>
              </a:rPr>
              <a:t> </a:t>
            </a:r>
            <a:r>
              <a:rPr lang="en-GB" dirty="0">
                <a:cs typeface="Calibri"/>
              </a:rPr>
              <a:t>trends</a:t>
            </a:r>
            <a:r>
              <a:rPr lang="en-GB" spc="-55" dirty="0">
                <a:cs typeface="Calibri"/>
              </a:rPr>
              <a:t> </a:t>
            </a:r>
            <a:r>
              <a:rPr lang="en-GB" dirty="0">
                <a:cs typeface="Calibri"/>
              </a:rPr>
              <a:t>over</a:t>
            </a:r>
            <a:r>
              <a:rPr lang="en-GB" spc="-40" dirty="0">
                <a:cs typeface="Calibri"/>
              </a:rPr>
              <a:t> </a:t>
            </a:r>
            <a:r>
              <a:rPr lang="en-GB" dirty="0">
                <a:cs typeface="Calibri"/>
              </a:rPr>
              <a:t>time.</a:t>
            </a:r>
            <a:r>
              <a:rPr lang="en-GB" spc="-45" dirty="0">
                <a:cs typeface="Calibri"/>
              </a:rPr>
              <a:t> </a:t>
            </a:r>
            <a:r>
              <a:rPr lang="en-GB" dirty="0">
                <a:cs typeface="Calibri"/>
              </a:rPr>
              <a:t>In</a:t>
            </a:r>
            <a:r>
              <a:rPr lang="en-GB" spc="-35" dirty="0">
                <a:cs typeface="Calibri"/>
              </a:rPr>
              <a:t> </a:t>
            </a:r>
            <a:r>
              <a:rPr lang="en-GB" dirty="0">
                <a:cs typeface="Calibri"/>
              </a:rPr>
              <a:t>the</a:t>
            </a:r>
            <a:r>
              <a:rPr lang="en-GB" spc="-50" dirty="0">
                <a:cs typeface="Calibri"/>
              </a:rPr>
              <a:t> </a:t>
            </a:r>
            <a:r>
              <a:rPr lang="en-GB" spc="-20" dirty="0">
                <a:cs typeface="Calibri"/>
              </a:rPr>
              <a:t>year </a:t>
            </a:r>
            <a:r>
              <a:rPr lang="en-GB" dirty="0">
                <a:cs typeface="Calibri"/>
              </a:rPr>
              <a:t>2005,</a:t>
            </a:r>
            <a:r>
              <a:rPr lang="en-GB" spc="-55" dirty="0">
                <a:cs typeface="Calibri"/>
              </a:rPr>
              <a:t> </a:t>
            </a:r>
            <a:r>
              <a:rPr lang="en-GB" dirty="0">
                <a:cs typeface="Calibri"/>
              </a:rPr>
              <a:t>a</a:t>
            </a:r>
            <a:r>
              <a:rPr lang="en-GB" spc="-45" dirty="0">
                <a:cs typeface="Calibri"/>
              </a:rPr>
              <a:t> </a:t>
            </a:r>
            <a:r>
              <a:rPr lang="en-GB" spc="-10" dirty="0">
                <a:cs typeface="Calibri"/>
              </a:rPr>
              <a:t>distinct</a:t>
            </a:r>
            <a:r>
              <a:rPr lang="en-GB" spc="-55" dirty="0">
                <a:cs typeface="Calibri"/>
              </a:rPr>
              <a:t> </a:t>
            </a:r>
            <a:r>
              <a:rPr lang="en-GB" dirty="0">
                <a:cs typeface="Calibri"/>
              </a:rPr>
              <a:t>upward</a:t>
            </a:r>
            <a:r>
              <a:rPr lang="en-GB" spc="-45" dirty="0">
                <a:cs typeface="Calibri"/>
              </a:rPr>
              <a:t> </a:t>
            </a:r>
            <a:r>
              <a:rPr lang="en-GB" dirty="0">
                <a:cs typeface="Calibri"/>
              </a:rPr>
              <a:t>trend</a:t>
            </a:r>
            <a:r>
              <a:rPr lang="en-GB" spc="-50" dirty="0">
                <a:cs typeface="Calibri"/>
              </a:rPr>
              <a:t> </a:t>
            </a:r>
            <a:r>
              <a:rPr lang="en-GB" dirty="0">
                <a:cs typeface="Calibri"/>
              </a:rPr>
              <a:t>in</a:t>
            </a:r>
            <a:r>
              <a:rPr lang="en-GB" spc="-45" dirty="0">
                <a:cs typeface="Calibri"/>
              </a:rPr>
              <a:t> </a:t>
            </a:r>
            <a:r>
              <a:rPr lang="en-GB" spc="-10" dirty="0">
                <a:cs typeface="Calibri"/>
              </a:rPr>
              <a:t>revenue</a:t>
            </a:r>
            <a:r>
              <a:rPr lang="en-GB" spc="-60" dirty="0">
                <a:cs typeface="Calibri"/>
              </a:rPr>
              <a:t> </a:t>
            </a:r>
            <a:r>
              <a:rPr lang="en-GB" dirty="0">
                <a:cs typeface="Calibri"/>
              </a:rPr>
              <a:t>is</a:t>
            </a:r>
            <a:r>
              <a:rPr lang="en-GB" spc="-20" dirty="0">
                <a:cs typeface="Calibri"/>
              </a:rPr>
              <a:t> </a:t>
            </a:r>
            <a:r>
              <a:rPr lang="en-GB" spc="-25" dirty="0">
                <a:cs typeface="Calibri"/>
              </a:rPr>
              <a:t>clear,</a:t>
            </a:r>
            <a:r>
              <a:rPr lang="en-GB" spc="-55" dirty="0">
                <a:cs typeface="Calibri"/>
              </a:rPr>
              <a:t> </a:t>
            </a:r>
            <a:r>
              <a:rPr lang="en-GB" dirty="0">
                <a:cs typeface="Calibri"/>
              </a:rPr>
              <a:t>peaking</a:t>
            </a:r>
            <a:r>
              <a:rPr lang="en-GB" spc="-55" dirty="0">
                <a:cs typeface="Calibri"/>
              </a:rPr>
              <a:t> </a:t>
            </a:r>
            <a:r>
              <a:rPr lang="en-GB" dirty="0">
                <a:cs typeface="Calibri"/>
              </a:rPr>
              <a:t>in</a:t>
            </a:r>
            <a:r>
              <a:rPr lang="en-GB" spc="-50" dirty="0">
                <a:cs typeface="Calibri"/>
              </a:rPr>
              <a:t> </a:t>
            </a:r>
            <a:r>
              <a:rPr lang="en-GB" spc="-10" dirty="0">
                <a:cs typeface="Calibri"/>
              </a:rPr>
              <a:t>July.</a:t>
            </a:r>
            <a:r>
              <a:rPr lang="en-GB" spc="-50" dirty="0">
                <a:cs typeface="Calibri"/>
              </a:rPr>
              <a:t> </a:t>
            </a:r>
            <a:r>
              <a:rPr lang="en-GB" dirty="0">
                <a:cs typeface="Calibri"/>
              </a:rPr>
              <a:t>This</a:t>
            </a:r>
            <a:r>
              <a:rPr lang="en-GB" spc="-70" dirty="0">
                <a:cs typeface="Calibri"/>
              </a:rPr>
              <a:t> </a:t>
            </a:r>
            <a:r>
              <a:rPr lang="en-GB" spc="-20" dirty="0">
                <a:cs typeface="Calibri"/>
              </a:rPr>
              <a:t>peak</a:t>
            </a:r>
            <a:endParaRPr lang="en-GB" dirty="0">
              <a:cs typeface="Calibri"/>
            </a:endParaRPr>
          </a:p>
          <a:p>
            <a:pPr marL="12700">
              <a:lnSpc>
                <a:spcPct val="100000"/>
              </a:lnSpc>
              <a:spcBef>
                <a:spcPts val="240"/>
              </a:spcBef>
            </a:pPr>
            <a:r>
              <a:rPr lang="en-GB" spc="-10" dirty="0">
                <a:cs typeface="Calibri"/>
              </a:rPr>
              <a:t>corresponds</a:t>
            </a:r>
            <a:r>
              <a:rPr lang="en-GB" spc="-70" dirty="0">
                <a:cs typeface="Calibri"/>
              </a:rPr>
              <a:t> </a:t>
            </a:r>
            <a:r>
              <a:rPr lang="en-GB" dirty="0">
                <a:cs typeface="Calibri"/>
              </a:rPr>
              <a:t>to</a:t>
            </a:r>
            <a:r>
              <a:rPr lang="en-GB" spc="-50" dirty="0">
                <a:cs typeface="Calibri"/>
              </a:rPr>
              <a:t> </a:t>
            </a:r>
            <a:r>
              <a:rPr lang="en-GB" dirty="0">
                <a:cs typeface="Calibri"/>
              </a:rPr>
              <a:t>the</a:t>
            </a:r>
            <a:r>
              <a:rPr lang="en-GB" spc="-65" dirty="0">
                <a:cs typeface="Calibri"/>
              </a:rPr>
              <a:t> </a:t>
            </a:r>
            <a:r>
              <a:rPr lang="en-GB" dirty="0">
                <a:cs typeface="Calibri"/>
              </a:rPr>
              <a:t>month</a:t>
            </a:r>
            <a:r>
              <a:rPr lang="en-GB" spc="-15" dirty="0">
                <a:cs typeface="Calibri"/>
              </a:rPr>
              <a:t> </a:t>
            </a:r>
            <a:r>
              <a:rPr lang="en-GB" dirty="0">
                <a:cs typeface="Calibri"/>
              </a:rPr>
              <a:t>with</a:t>
            </a:r>
            <a:r>
              <a:rPr lang="en-GB" spc="-50" dirty="0">
                <a:cs typeface="Calibri"/>
              </a:rPr>
              <a:t> </a:t>
            </a:r>
            <a:r>
              <a:rPr lang="en-GB" dirty="0">
                <a:cs typeface="Calibri"/>
              </a:rPr>
              <a:t>the</a:t>
            </a:r>
            <a:r>
              <a:rPr lang="en-GB" spc="-60" dirty="0">
                <a:cs typeface="Calibri"/>
              </a:rPr>
              <a:t> </a:t>
            </a:r>
            <a:r>
              <a:rPr lang="en-GB" dirty="0">
                <a:cs typeface="Calibri"/>
              </a:rPr>
              <a:t>highest</a:t>
            </a:r>
            <a:r>
              <a:rPr lang="en-GB" spc="-50" dirty="0">
                <a:cs typeface="Calibri"/>
              </a:rPr>
              <a:t> </a:t>
            </a:r>
            <a:r>
              <a:rPr lang="en-GB" dirty="0">
                <a:cs typeface="Calibri"/>
              </a:rPr>
              <a:t>number</a:t>
            </a:r>
            <a:r>
              <a:rPr lang="en-GB" spc="-50" dirty="0">
                <a:cs typeface="Calibri"/>
              </a:rPr>
              <a:t> </a:t>
            </a:r>
            <a:r>
              <a:rPr lang="en-GB" dirty="0">
                <a:cs typeface="Calibri"/>
              </a:rPr>
              <a:t>of</a:t>
            </a:r>
            <a:r>
              <a:rPr lang="en-GB" spc="-65" dirty="0">
                <a:cs typeface="Calibri"/>
              </a:rPr>
              <a:t> </a:t>
            </a:r>
            <a:r>
              <a:rPr lang="en-GB" dirty="0">
                <a:cs typeface="Calibri"/>
              </a:rPr>
              <a:t>films</a:t>
            </a:r>
            <a:r>
              <a:rPr lang="en-GB" spc="-40" dirty="0">
                <a:cs typeface="Calibri"/>
              </a:rPr>
              <a:t> </a:t>
            </a:r>
            <a:r>
              <a:rPr lang="en-GB" spc="-10" dirty="0">
                <a:cs typeface="Calibri"/>
              </a:rPr>
              <a:t>rented,</a:t>
            </a:r>
            <a:r>
              <a:rPr lang="en-GB" spc="-55" dirty="0">
                <a:cs typeface="Calibri"/>
              </a:rPr>
              <a:t> </a:t>
            </a:r>
            <a:r>
              <a:rPr lang="en-GB" dirty="0">
                <a:cs typeface="Calibri"/>
              </a:rPr>
              <a:t>suggesting</a:t>
            </a:r>
            <a:r>
              <a:rPr lang="en-GB" spc="-50" dirty="0">
                <a:cs typeface="Calibri"/>
              </a:rPr>
              <a:t> a</a:t>
            </a:r>
            <a:endParaRPr lang="en-GB" dirty="0">
              <a:cs typeface="Calibri"/>
            </a:endParaRPr>
          </a:p>
          <a:p>
            <a:pPr marL="12700" marR="133985">
              <a:lnSpc>
                <a:spcPct val="110000"/>
              </a:lnSpc>
            </a:pPr>
            <a:r>
              <a:rPr lang="en-GB" dirty="0">
                <a:cs typeface="Calibri"/>
              </a:rPr>
              <a:t>strong</a:t>
            </a:r>
            <a:r>
              <a:rPr lang="en-GB" spc="-65" dirty="0">
                <a:cs typeface="Calibri"/>
              </a:rPr>
              <a:t> </a:t>
            </a:r>
            <a:r>
              <a:rPr lang="en-GB" spc="-10" dirty="0">
                <a:cs typeface="Calibri"/>
              </a:rPr>
              <a:t>correlation</a:t>
            </a:r>
            <a:r>
              <a:rPr lang="en-GB" spc="-50" dirty="0">
                <a:cs typeface="Calibri"/>
              </a:rPr>
              <a:t> </a:t>
            </a:r>
            <a:r>
              <a:rPr lang="en-GB" dirty="0">
                <a:cs typeface="Calibri"/>
              </a:rPr>
              <a:t>between</a:t>
            </a:r>
            <a:r>
              <a:rPr lang="en-GB" spc="-50" dirty="0">
                <a:cs typeface="Calibri"/>
              </a:rPr>
              <a:t> </a:t>
            </a:r>
            <a:r>
              <a:rPr lang="en-GB" dirty="0">
                <a:cs typeface="Calibri"/>
              </a:rPr>
              <a:t>film</a:t>
            </a:r>
            <a:r>
              <a:rPr lang="en-GB" spc="-70" dirty="0">
                <a:cs typeface="Calibri"/>
              </a:rPr>
              <a:t> </a:t>
            </a:r>
            <a:r>
              <a:rPr lang="en-GB" spc="-10" dirty="0">
                <a:cs typeface="Calibri"/>
              </a:rPr>
              <a:t>rentals</a:t>
            </a:r>
            <a:r>
              <a:rPr lang="en-GB" spc="-70" dirty="0">
                <a:cs typeface="Calibri"/>
              </a:rPr>
              <a:t> </a:t>
            </a:r>
            <a:r>
              <a:rPr lang="en-GB" dirty="0">
                <a:cs typeface="Calibri"/>
              </a:rPr>
              <a:t>and</a:t>
            </a:r>
            <a:r>
              <a:rPr lang="en-GB" spc="-55" dirty="0">
                <a:cs typeface="Calibri"/>
              </a:rPr>
              <a:t> </a:t>
            </a:r>
            <a:r>
              <a:rPr lang="en-GB" spc="-10" dirty="0">
                <a:cs typeface="Calibri"/>
              </a:rPr>
              <a:t>revenue.</a:t>
            </a:r>
            <a:r>
              <a:rPr lang="en-GB" spc="-55" dirty="0">
                <a:cs typeface="Calibri"/>
              </a:rPr>
              <a:t> </a:t>
            </a:r>
            <a:r>
              <a:rPr lang="en-GB" dirty="0">
                <a:cs typeface="Calibri"/>
              </a:rPr>
              <a:t>This</a:t>
            </a:r>
            <a:r>
              <a:rPr lang="en-GB" spc="-70" dirty="0">
                <a:cs typeface="Calibri"/>
              </a:rPr>
              <a:t> </a:t>
            </a:r>
            <a:r>
              <a:rPr lang="en-GB" spc="-10" dirty="0">
                <a:cs typeface="Calibri"/>
              </a:rPr>
              <a:t>observation</a:t>
            </a:r>
            <a:r>
              <a:rPr lang="en-GB" spc="-50" dirty="0">
                <a:cs typeface="Calibri"/>
              </a:rPr>
              <a:t> </a:t>
            </a:r>
            <a:r>
              <a:rPr lang="en-GB" spc="-10" dirty="0">
                <a:cs typeface="Calibri"/>
              </a:rPr>
              <a:t>underscores </a:t>
            </a:r>
            <a:r>
              <a:rPr lang="en-GB" dirty="0">
                <a:cs typeface="Calibri"/>
              </a:rPr>
              <a:t>the</a:t>
            </a:r>
            <a:r>
              <a:rPr lang="en-GB" spc="-55" dirty="0">
                <a:cs typeface="Calibri"/>
              </a:rPr>
              <a:t> </a:t>
            </a:r>
            <a:r>
              <a:rPr lang="en-GB" spc="-10" dirty="0">
                <a:cs typeface="Calibri"/>
              </a:rPr>
              <a:t>critical</a:t>
            </a:r>
            <a:r>
              <a:rPr lang="en-GB" spc="-45" dirty="0">
                <a:cs typeface="Calibri"/>
              </a:rPr>
              <a:t> </a:t>
            </a:r>
            <a:r>
              <a:rPr lang="en-GB" dirty="0">
                <a:cs typeface="Calibri"/>
              </a:rPr>
              <a:t>role</a:t>
            </a:r>
            <a:r>
              <a:rPr lang="en-GB" spc="-60" dirty="0">
                <a:cs typeface="Calibri"/>
              </a:rPr>
              <a:t> </a:t>
            </a:r>
            <a:r>
              <a:rPr lang="en-GB" dirty="0">
                <a:cs typeface="Calibri"/>
              </a:rPr>
              <a:t>that</a:t>
            </a:r>
            <a:r>
              <a:rPr lang="en-GB" spc="-40" dirty="0">
                <a:cs typeface="Calibri"/>
              </a:rPr>
              <a:t> </a:t>
            </a:r>
            <a:r>
              <a:rPr lang="en-GB" spc="-10" dirty="0">
                <a:cs typeface="Calibri"/>
              </a:rPr>
              <a:t>customer</a:t>
            </a:r>
            <a:r>
              <a:rPr lang="en-GB" spc="-45" dirty="0">
                <a:cs typeface="Calibri"/>
              </a:rPr>
              <a:t> </a:t>
            </a:r>
            <a:r>
              <a:rPr lang="en-GB" spc="-10" dirty="0">
                <a:cs typeface="Calibri"/>
              </a:rPr>
              <a:t>engagement</a:t>
            </a:r>
            <a:r>
              <a:rPr lang="en-GB" spc="-40" dirty="0">
                <a:cs typeface="Calibri"/>
              </a:rPr>
              <a:t> </a:t>
            </a:r>
            <a:r>
              <a:rPr lang="en-GB" dirty="0">
                <a:cs typeface="Calibri"/>
              </a:rPr>
              <a:t>and</a:t>
            </a:r>
            <a:r>
              <a:rPr lang="en-GB" spc="-40" dirty="0">
                <a:cs typeface="Calibri"/>
              </a:rPr>
              <a:t> </a:t>
            </a:r>
            <a:r>
              <a:rPr lang="en-GB" dirty="0">
                <a:cs typeface="Calibri"/>
              </a:rPr>
              <a:t>film</a:t>
            </a:r>
            <a:r>
              <a:rPr lang="en-GB" spc="-60" dirty="0">
                <a:cs typeface="Calibri"/>
              </a:rPr>
              <a:t> </a:t>
            </a:r>
            <a:r>
              <a:rPr lang="en-GB" dirty="0">
                <a:cs typeface="Calibri"/>
              </a:rPr>
              <a:t>selection</a:t>
            </a:r>
            <a:r>
              <a:rPr lang="en-GB" spc="-45" dirty="0">
                <a:cs typeface="Calibri"/>
              </a:rPr>
              <a:t> </a:t>
            </a:r>
            <a:r>
              <a:rPr lang="en-GB" dirty="0">
                <a:cs typeface="Calibri"/>
              </a:rPr>
              <a:t>play</a:t>
            </a:r>
            <a:r>
              <a:rPr lang="en-GB" spc="-40" dirty="0">
                <a:cs typeface="Calibri"/>
              </a:rPr>
              <a:t> </a:t>
            </a:r>
            <a:r>
              <a:rPr lang="en-GB" dirty="0">
                <a:cs typeface="Calibri"/>
              </a:rPr>
              <a:t>in</a:t>
            </a:r>
            <a:r>
              <a:rPr lang="en-GB" spc="-40" dirty="0">
                <a:cs typeface="Calibri"/>
              </a:rPr>
              <a:t> </a:t>
            </a:r>
            <a:r>
              <a:rPr lang="en-GB" dirty="0">
                <a:cs typeface="Calibri"/>
              </a:rPr>
              <a:t>driving</a:t>
            </a:r>
            <a:r>
              <a:rPr lang="en-GB" spc="-50" dirty="0">
                <a:cs typeface="Calibri"/>
              </a:rPr>
              <a:t> </a:t>
            </a:r>
            <a:r>
              <a:rPr lang="en-GB" spc="-10" dirty="0">
                <a:cs typeface="Calibri"/>
              </a:rPr>
              <a:t>revenue.</a:t>
            </a:r>
            <a:endParaRPr lang="en-GB" dirty="0">
              <a:cs typeface="Calibri"/>
            </a:endParaRPr>
          </a:p>
          <a:p>
            <a:pPr marL="12700">
              <a:lnSpc>
                <a:spcPct val="100000"/>
              </a:lnSpc>
              <a:spcBef>
                <a:spcPts val="1035"/>
              </a:spcBef>
            </a:pPr>
            <a:r>
              <a:rPr lang="en-GB" spc="-30" dirty="0">
                <a:cs typeface="Calibri"/>
              </a:rPr>
              <a:t>However,</a:t>
            </a:r>
            <a:r>
              <a:rPr lang="en-GB" spc="-50" dirty="0">
                <a:cs typeface="Calibri"/>
              </a:rPr>
              <a:t> </a:t>
            </a:r>
            <a:r>
              <a:rPr lang="en-GB" dirty="0">
                <a:cs typeface="Calibri"/>
              </a:rPr>
              <a:t>the</a:t>
            </a:r>
            <a:r>
              <a:rPr lang="en-GB" spc="-45" dirty="0">
                <a:cs typeface="Calibri"/>
              </a:rPr>
              <a:t> </a:t>
            </a:r>
            <a:r>
              <a:rPr lang="en-GB" dirty="0">
                <a:cs typeface="Calibri"/>
              </a:rPr>
              <a:t>next</a:t>
            </a:r>
            <a:r>
              <a:rPr lang="en-GB" spc="-40" dirty="0">
                <a:cs typeface="Calibri"/>
              </a:rPr>
              <a:t> </a:t>
            </a:r>
            <a:r>
              <a:rPr lang="en-GB" dirty="0">
                <a:cs typeface="Calibri"/>
              </a:rPr>
              <a:t>month’s</a:t>
            </a:r>
            <a:r>
              <a:rPr lang="en-GB" spc="-55" dirty="0">
                <a:cs typeface="Calibri"/>
              </a:rPr>
              <a:t> </a:t>
            </a:r>
            <a:r>
              <a:rPr lang="en-GB" dirty="0">
                <a:cs typeface="Calibri"/>
              </a:rPr>
              <a:t>reveal</a:t>
            </a:r>
            <a:r>
              <a:rPr lang="en-GB" spc="-45" dirty="0">
                <a:cs typeface="Calibri"/>
              </a:rPr>
              <a:t> </a:t>
            </a:r>
            <a:r>
              <a:rPr lang="en-GB" dirty="0">
                <a:cs typeface="Calibri"/>
              </a:rPr>
              <a:t>notable</a:t>
            </a:r>
            <a:r>
              <a:rPr lang="en-GB" spc="-60" dirty="0">
                <a:cs typeface="Calibri"/>
              </a:rPr>
              <a:t> </a:t>
            </a:r>
            <a:r>
              <a:rPr lang="en-GB" spc="-10" dirty="0">
                <a:cs typeface="Calibri"/>
              </a:rPr>
              <a:t>fluctuations,</a:t>
            </a:r>
            <a:r>
              <a:rPr lang="en-GB" spc="-50" dirty="0">
                <a:cs typeface="Calibri"/>
              </a:rPr>
              <a:t> </a:t>
            </a:r>
            <a:r>
              <a:rPr lang="en-GB" dirty="0">
                <a:cs typeface="Calibri"/>
              </a:rPr>
              <a:t>with</a:t>
            </a:r>
            <a:r>
              <a:rPr lang="en-GB" spc="-45" dirty="0">
                <a:cs typeface="Calibri"/>
              </a:rPr>
              <a:t> </a:t>
            </a:r>
            <a:r>
              <a:rPr lang="en-GB" dirty="0">
                <a:cs typeface="Calibri"/>
              </a:rPr>
              <a:t>a</a:t>
            </a:r>
            <a:r>
              <a:rPr lang="en-GB" spc="-45" dirty="0">
                <a:cs typeface="Calibri"/>
              </a:rPr>
              <a:t> </a:t>
            </a:r>
            <a:r>
              <a:rPr lang="en-GB" spc="-10" dirty="0">
                <a:cs typeface="Calibri"/>
              </a:rPr>
              <a:t>continuous</a:t>
            </a:r>
            <a:r>
              <a:rPr lang="en-GB" spc="-60" dirty="0">
                <a:cs typeface="Calibri"/>
              </a:rPr>
              <a:t> </a:t>
            </a:r>
            <a:r>
              <a:rPr lang="en-GB" spc="-10" dirty="0">
                <a:cs typeface="Calibri"/>
              </a:rPr>
              <a:t>downward</a:t>
            </a:r>
            <a:endParaRPr lang="en-GB" dirty="0">
              <a:cs typeface="Calibri"/>
            </a:endParaRPr>
          </a:p>
          <a:p>
            <a:pPr marL="12700" marR="5080">
              <a:lnSpc>
                <a:spcPct val="109800"/>
              </a:lnSpc>
              <a:spcBef>
                <a:spcPts val="5"/>
              </a:spcBef>
            </a:pPr>
            <a:r>
              <a:rPr lang="en-GB" dirty="0">
                <a:cs typeface="Calibri"/>
              </a:rPr>
              <a:t>trend</a:t>
            </a:r>
            <a:r>
              <a:rPr lang="en-GB" spc="-50" dirty="0">
                <a:cs typeface="Calibri"/>
              </a:rPr>
              <a:t> </a:t>
            </a:r>
            <a:r>
              <a:rPr lang="en-GB" dirty="0">
                <a:cs typeface="Calibri"/>
              </a:rPr>
              <a:t>from</a:t>
            </a:r>
            <a:r>
              <a:rPr lang="en-GB" spc="-60" dirty="0">
                <a:cs typeface="Calibri"/>
              </a:rPr>
              <a:t> </a:t>
            </a:r>
            <a:r>
              <a:rPr lang="en-GB" dirty="0">
                <a:cs typeface="Calibri"/>
              </a:rPr>
              <a:t>September</a:t>
            </a:r>
            <a:r>
              <a:rPr lang="en-GB" spc="-50" dirty="0">
                <a:cs typeface="Calibri"/>
              </a:rPr>
              <a:t> </a:t>
            </a:r>
            <a:r>
              <a:rPr lang="en-GB" dirty="0">
                <a:cs typeface="Calibri"/>
              </a:rPr>
              <a:t>2005</a:t>
            </a:r>
            <a:r>
              <a:rPr lang="en-GB" spc="-60" dirty="0">
                <a:cs typeface="Calibri"/>
              </a:rPr>
              <a:t> </a:t>
            </a:r>
            <a:r>
              <a:rPr lang="en-GB" dirty="0">
                <a:cs typeface="Calibri"/>
              </a:rPr>
              <a:t>to</a:t>
            </a:r>
            <a:r>
              <a:rPr lang="en-GB" spc="-50" dirty="0">
                <a:cs typeface="Calibri"/>
              </a:rPr>
              <a:t> </a:t>
            </a:r>
            <a:r>
              <a:rPr lang="en-GB" dirty="0">
                <a:cs typeface="Calibri"/>
              </a:rPr>
              <a:t>January</a:t>
            </a:r>
            <a:r>
              <a:rPr lang="en-GB" spc="-45" dirty="0">
                <a:cs typeface="Calibri"/>
              </a:rPr>
              <a:t> </a:t>
            </a:r>
            <a:r>
              <a:rPr lang="en-GB" dirty="0">
                <a:cs typeface="Calibri"/>
              </a:rPr>
              <a:t>2006.</a:t>
            </a:r>
            <a:r>
              <a:rPr lang="en-GB" spc="-55" dirty="0">
                <a:cs typeface="Calibri"/>
              </a:rPr>
              <a:t> </a:t>
            </a:r>
            <a:endParaRPr lang="en-GB" dirty="0">
              <a:cs typeface="Calibri"/>
            </a:endParaRPr>
          </a:p>
          <a:p>
            <a:endParaRPr lang="hi-IN" dirty="0"/>
          </a:p>
        </p:txBody>
      </p:sp>
    </p:spTree>
    <p:extLst>
      <p:ext uri="{BB962C8B-B14F-4D97-AF65-F5344CB8AC3E}">
        <p14:creationId xmlns:p14="http://schemas.microsoft.com/office/powerpoint/2010/main" val="287343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C0234E-C645-4110-B4FB-6DEA18A2785B}"/>
              </a:ext>
            </a:extLst>
          </p:cNvPr>
          <p:cNvSpPr/>
          <p:nvPr/>
        </p:nvSpPr>
        <p:spPr>
          <a:xfrm>
            <a:off x="376517" y="220542"/>
            <a:ext cx="10883154" cy="1754326"/>
          </a:xfrm>
          <a:prstGeom prst="rect">
            <a:avLst/>
          </a:prstGeom>
        </p:spPr>
        <p:txBody>
          <a:bodyPr wrap="square">
            <a:spAutoFit/>
          </a:bodyPr>
          <a:lstStyle/>
          <a:p>
            <a:r>
              <a:rPr lang="en-IN" sz="3600" b="1" dirty="0">
                <a:solidFill>
                  <a:schemeClr val="accent6">
                    <a:lumMod val="75000"/>
                  </a:schemeClr>
                </a:solidFill>
              </a:rPr>
              <a:t>Dataset Explanation</a:t>
            </a:r>
            <a:r>
              <a:rPr lang="hi-IN" sz="3600" b="1" dirty="0">
                <a:solidFill>
                  <a:schemeClr val="accent6">
                    <a:lumMod val="75000"/>
                  </a:schemeClr>
                </a:solidFill>
              </a:rPr>
              <a:t>:</a:t>
            </a:r>
          </a:p>
          <a:p>
            <a:r>
              <a:rPr lang="en-IN" dirty="0"/>
              <a:t>Dataset is a comprehensive collection of information from a movie rental service, encompassing a wide array of tables with details on actors, films, customers, rental transactions, &amp; more. This rich dataset forms the foundation of my analysis, supplying insights into customer behaviour, film inventory management, &amp; operations.</a:t>
            </a:r>
            <a:endParaRPr lang="en-US" dirty="0"/>
          </a:p>
          <a:p>
            <a:endParaRPr lang="hi-IN" dirty="0">
              <a:solidFill>
                <a:schemeClr val="accent6">
                  <a:lumMod val="75000"/>
                </a:schemeClr>
              </a:solidFill>
            </a:endParaRPr>
          </a:p>
        </p:txBody>
      </p:sp>
      <p:sp>
        <p:nvSpPr>
          <p:cNvPr id="3" name="TextBox 2">
            <a:extLst>
              <a:ext uri="{FF2B5EF4-FFF2-40B4-BE49-F238E27FC236}">
                <a16:creationId xmlns:a16="http://schemas.microsoft.com/office/drawing/2014/main" id="{78D232B3-489C-4D40-84A3-B8AB94BFEAF6}"/>
              </a:ext>
            </a:extLst>
          </p:cNvPr>
          <p:cNvSpPr txBox="1"/>
          <p:nvPr/>
        </p:nvSpPr>
        <p:spPr>
          <a:xfrm>
            <a:off x="466165" y="1713033"/>
            <a:ext cx="11349318" cy="4924425"/>
          </a:xfrm>
          <a:prstGeom prst="rect">
            <a:avLst/>
          </a:prstGeom>
          <a:noFill/>
        </p:spPr>
        <p:txBody>
          <a:bodyPr wrap="square" rtlCol="0">
            <a:spAutoFit/>
          </a:bodyPr>
          <a:lstStyle/>
          <a:p>
            <a:r>
              <a:rPr lang="en-IN" sz="2400" b="1" u="sng" dirty="0"/>
              <a:t>Table Explanations:</a:t>
            </a:r>
            <a:endParaRPr lang="en-US" sz="2400" dirty="0"/>
          </a:p>
          <a:p>
            <a:r>
              <a:rPr lang="en-IN" b="1" u="sng" dirty="0"/>
              <a:t>Actor Table:</a:t>
            </a:r>
            <a:r>
              <a:rPr lang="en-IN" u="sng" dirty="0"/>
              <a:t> </a:t>
            </a:r>
            <a:r>
              <a:rPr lang="en-IN" dirty="0"/>
              <a:t>The actor table lists information for all the actors.</a:t>
            </a:r>
            <a:endParaRPr lang="en-US" dirty="0"/>
          </a:p>
          <a:p>
            <a:pPr lvl="0"/>
            <a:r>
              <a:rPr lang="en-IN" dirty="0"/>
              <a:t>Actor id (Primary Key): A unique identifier for each actor.</a:t>
            </a:r>
            <a:endParaRPr lang="en-US" dirty="0"/>
          </a:p>
          <a:p>
            <a:pPr lvl="0"/>
            <a:r>
              <a:rPr lang="en-IN" dirty="0"/>
              <a:t>first name: The first name of the actor.</a:t>
            </a:r>
            <a:endParaRPr lang="en-US" dirty="0"/>
          </a:p>
          <a:p>
            <a:pPr lvl="0"/>
            <a:r>
              <a:rPr lang="en-IN" dirty="0"/>
              <a:t>last name: The last name of the actor.</a:t>
            </a:r>
            <a:endParaRPr lang="en-US" dirty="0"/>
          </a:p>
          <a:p>
            <a:r>
              <a:rPr lang="en-IN" b="1" u="sng" dirty="0"/>
              <a:t>Address Table:</a:t>
            </a:r>
            <a:r>
              <a:rPr lang="en-IN" dirty="0"/>
              <a:t> The address table has address information for customers, staff.</a:t>
            </a:r>
            <a:endParaRPr lang="en-US" dirty="0"/>
          </a:p>
          <a:p>
            <a:pPr lvl="0"/>
            <a:r>
              <a:rPr lang="en-IN" dirty="0"/>
              <a:t>Address id (Primary Key): A unique identifier for each address.</a:t>
            </a:r>
            <a:endParaRPr lang="en-US" dirty="0"/>
          </a:p>
          <a:p>
            <a:pPr lvl="0"/>
            <a:r>
              <a:rPr lang="en-IN" dirty="0"/>
              <a:t>address: The street address.</a:t>
            </a:r>
            <a:endParaRPr lang="en-US" dirty="0"/>
          </a:p>
          <a:p>
            <a:pPr lvl="0"/>
            <a:r>
              <a:rPr lang="en-IN" dirty="0"/>
              <a:t>address2: Additional address information, if available.</a:t>
            </a:r>
            <a:endParaRPr lang="en-US" dirty="0"/>
          </a:p>
          <a:p>
            <a:pPr lvl="0"/>
            <a:r>
              <a:rPr lang="en-IN" dirty="0"/>
              <a:t>district: The district or area.</a:t>
            </a:r>
            <a:endParaRPr lang="en-US" dirty="0"/>
          </a:p>
          <a:p>
            <a:pPr lvl="0"/>
            <a:r>
              <a:rPr lang="en-IN" dirty="0"/>
              <a:t>City id (Foreign Key): A reference to the city table, standing for the city where the address is present.</a:t>
            </a:r>
            <a:endParaRPr lang="en-US" dirty="0"/>
          </a:p>
          <a:p>
            <a:pPr lvl="0"/>
            <a:r>
              <a:rPr lang="en-IN" dirty="0"/>
              <a:t>Postal code: The postal code.</a:t>
            </a:r>
            <a:endParaRPr lang="en-US" dirty="0"/>
          </a:p>
          <a:p>
            <a:pPr lvl="0"/>
            <a:r>
              <a:rPr lang="en-IN" dirty="0"/>
              <a:t>phone: The phone number associated with the address.</a:t>
            </a:r>
            <a:endParaRPr lang="en-US" dirty="0"/>
          </a:p>
          <a:p>
            <a:r>
              <a:rPr lang="en-IN" b="1" u="sng" dirty="0"/>
              <a:t>Category Table:</a:t>
            </a:r>
            <a:r>
              <a:rPr lang="en-IN" dirty="0"/>
              <a:t> The category table lists the categories that can assigned to films.</a:t>
            </a:r>
            <a:endParaRPr lang="en-US" dirty="0"/>
          </a:p>
          <a:p>
            <a:pPr lvl="0"/>
            <a:r>
              <a:rPr lang="en-IN" dirty="0"/>
              <a:t>Category-id (Primary Key): A unique identifier for each category.</a:t>
            </a:r>
            <a:endParaRPr lang="en-US" dirty="0"/>
          </a:p>
          <a:p>
            <a:pPr lvl="0"/>
            <a:r>
              <a:rPr lang="en-IN" dirty="0"/>
              <a:t>name: The name of the category.</a:t>
            </a:r>
            <a:endParaRPr lang="en-US" dirty="0"/>
          </a:p>
          <a:p>
            <a:endParaRPr lang="hi-IN" dirty="0"/>
          </a:p>
        </p:txBody>
      </p:sp>
    </p:spTree>
    <p:extLst>
      <p:ext uri="{BB962C8B-B14F-4D97-AF65-F5344CB8AC3E}">
        <p14:creationId xmlns:p14="http://schemas.microsoft.com/office/powerpoint/2010/main" val="300664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7" descr="A screenshot of a computer  Description automatically generated">
            <a:extLst>
              <a:ext uri="{FF2B5EF4-FFF2-40B4-BE49-F238E27FC236}">
                <a16:creationId xmlns:a16="http://schemas.microsoft.com/office/drawing/2014/main" id="{A3E63DF8-4AD5-4B32-BAD4-4557F982EDFD}"/>
              </a:ext>
            </a:extLst>
          </p:cNvPr>
          <p:cNvPicPr/>
          <p:nvPr/>
        </p:nvPicPr>
        <p:blipFill>
          <a:blip r:embed="rId2" cstate="print"/>
          <a:stretch>
            <a:fillRect/>
          </a:stretch>
        </p:blipFill>
        <p:spPr>
          <a:xfrm>
            <a:off x="277090" y="0"/>
            <a:ext cx="8706636" cy="4237872"/>
          </a:xfrm>
          <a:prstGeom prst="rect">
            <a:avLst/>
          </a:prstGeom>
        </p:spPr>
      </p:pic>
      <p:sp>
        <p:nvSpPr>
          <p:cNvPr id="4" name="TextBox 3">
            <a:extLst>
              <a:ext uri="{FF2B5EF4-FFF2-40B4-BE49-F238E27FC236}">
                <a16:creationId xmlns:a16="http://schemas.microsoft.com/office/drawing/2014/main" id="{0F25A805-E2D4-41F5-B588-576507FFFB18}"/>
              </a:ext>
            </a:extLst>
          </p:cNvPr>
          <p:cNvSpPr txBox="1"/>
          <p:nvPr/>
        </p:nvSpPr>
        <p:spPr>
          <a:xfrm>
            <a:off x="129309" y="4237872"/>
            <a:ext cx="7139709" cy="2308324"/>
          </a:xfrm>
          <a:prstGeom prst="rect">
            <a:avLst/>
          </a:prstGeom>
          <a:noFill/>
        </p:spPr>
        <p:txBody>
          <a:bodyPr wrap="square" rtlCol="0">
            <a:spAutoFit/>
          </a:bodyPr>
          <a:lstStyle/>
          <a:p>
            <a:r>
              <a:rPr lang="en-GB" spc="-10" dirty="0">
                <a:cs typeface="Calibri"/>
              </a:rPr>
              <a:t>The</a:t>
            </a:r>
            <a:r>
              <a:rPr lang="en-GB" spc="-80" dirty="0">
                <a:cs typeface="Calibri"/>
              </a:rPr>
              <a:t> </a:t>
            </a:r>
            <a:r>
              <a:rPr lang="en-GB" dirty="0">
                <a:cs typeface="Calibri"/>
              </a:rPr>
              <a:t>pie</a:t>
            </a:r>
            <a:r>
              <a:rPr lang="en-GB" spc="-85" dirty="0">
                <a:cs typeface="Calibri"/>
              </a:rPr>
              <a:t> </a:t>
            </a:r>
            <a:r>
              <a:rPr lang="en-GB" spc="-10" dirty="0">
                <a:cs typeface="Calibri"/>
              </a:rPr>
              <a:t>chart</a:t>
            </a:r>
            <a:r>
              <a:rPr lang="en-GB" spc="-70" dirty="0">
                <a:cs typeface="Calibri"/>
              </a:rPr>
              <a:t> </a:t>
            </a:r>
            <a:r>
              <a:rPr lang="en-GB" spc="-25" dirty="0">
                <a:cs typeface="Calibri"/>
              </a:rPr>
              <a:t>presents</a:t>
            </a:r>
            <a:r>
              <a:rPr lang="en-GB" spc="-75" dirty="0">
                <a:cs typeface="Calibri"/>
              </a:rPr>
              <a:t> </a:t>
            </a:r>
            <a:r>
              <a:rPr lang="en-GB" dirty="0">
                <a:cs typeface="Calibri"/>
              </a:rPr>
              <a:t>a</a:t>
            </a:r>
            <a:r>
              <a:rPr lang="en-GB" spc="-70" dirty="0">
                <a:cs typeface="Calibri"/>
              </a:rPr>
              <a:t> </a:t>
            </a:r>
            <a:r>
              <a:rPr lang="en-GB" spc="-10" dirty="0">
                <a:cs typeface="Calibri"/>
              </a:rPr>
              <a:t>clear</a:t>
            </a:r>
            <a:r>
              <a:rPr lang="en-GB" spc="-70" dirty="0">
                <a:cs typeface="Calibri"/>
              </a:rPr>
              <a:t> </a:t>
            </a:r>
            <a:r>
              <a:rPr lang="en-GB" spc="-10" dirty="0">
                <a:cs typeface="Calibri"/>
              </a:rPr>
              <a:t>division</a:t>
            </a:r>
            <a:r>
              <a:rPr lang="en-GB" spc="-65" dirty="0">
                <a:cs typeface="Calibri"/>
              </a:rPr>
              <a:t> </a:t>
            </a:r>
            <a:r>
              <a:rPr lang="en-GB" dirty="0">
                <a:cs typeface="Calibri"/>
              </a:rPr>
              <a:t>of</a:t>
            </a:r>
            <a:r>
              <a:rPr lang="en-GB" spc="-80" dirty="0">
                <a:cs typeface="Calibri"/>
              </a:rPr>
              <a:t> </a:t>
            </a:r>
            <a:r>
              <a:rPr lang="en-GB" spc="-20" dirty="0">
                <a:cs typeface="Calibri"/>
              </a:rPr>
              <a:t>customer</a:t>
            </a:r>
            <a:r>
              <a:rPr lang="en-GB" spc="-75" dirty="0">
                <a:cs typeface="Calibri"/>
              </a:rPr>
              <a:t> </a:t>
            </a:r>
            <a:r>
              <a:rPr lang="en-GB" spc="-20" dirty="0">
                <a:cs typeface="Calibri"/>
              </a:rPr>
              <a:t>status,</a:t>
            </a:r>
            <a:r>
              <a:rPr lang="en-GB" spc="-70" dirty="0">
                <a:cs typeface="Calibri"/>
              </a:rPr>
              <a:t> </a:t>
            </a:r>
            <a:r>
              <a:rPr lang="en-GB" spc="-10" dirty="0">
                <a:cs typeface="Calibri"/>
              </a:rPr>
              <a:t>with</a:t>
            </a:r>
            <a:r>
              <a:rPr lang="en-GB" spc="-60" dirty="0">
                <a:cs typeface="Calibri"/>
              </a:rPr>
              <a:t> </a:t>
            </a:r>
            <a:r>
              <a:rPr lang="en-GB" dirty="0">
                <a:cs typeface="Calibri"/>
              </a:rPr>
              <a:t>a</a:t>
            </a:r>
            <a:r>
              <a:rPr lang="en-GB" spc="-70" dirty="0">
                <a:cs typeface="Calibri"/>
              </a:rPr>
              <a:t> </a:t>
            </a:r>
            <a:r>
              <a:rPr lang="en-GB" spc="-25" dirty="0">
                <a:cs typeface="Calibri"/>
              </a:rPr>
              <a:t>substantial</a:t>
            </a:r>
            <a:r>
              <a:rPr lang="en-GB" spc="-75" dirty="0">
                <a:cs typeface="Calibri"/>
              </a:rPr>
              <a:t> </a:t>
            </a:r>
            <a:r>
              <a:rPr lang="en-GB" dirty="0">
                <a:cs typeface="Calibri"/>
              </a:rPr>
              <a:t>97%</a:t>
            </a:r>
            <a:r>
              <a:rPr lang="en-GB" spc="-30" dirty="0">
                <a:cs typeface="Calibri"/>
              </a:rPr>
              <a:t> </a:t>
            </a:r>
            <a:r>
              <a:rPr lang="en-GB" spc="-10" dirty="0">
                <a:cs typeface="Calibri"/>
              </a:rPr>
              <a:t>stands </a:t>
            </a:r>
            <a:r>
              <a:rPr lang="en-GB" dirty="0">
                <a:cs typeface="Calibri"/>
              </a:rPr>
              <a:t>for</a:t>
            </a:r>
            <a:r>
              <a:rPr lang="en-GB" spc="295" dirty="0">
                <a:cs typeface="Calibri"/>
              </a:rPr>
              <a:t> </a:t>
            </a:r>
            <a:r>
              <a:rPr lang="en-GB" dirty="0">
                <a:cs typeface="Calibri"/>
              </a:rPr>
              <a:t>active</a:t>
            </a:r>
            <a:r>
              <a:rPr lang="en-GB" spc="290" dirty="0">
                <a:cs typeface="Calibri"/>
              </a:rPr>
              <a:t> </a:t>
            </a:r>
            <a:r>
              <a:rPr lang="en-GB" dirty="0">
                <a:cs typeface="Calibri"/>
              </a:rPr>
              <a:t>customers</a:t>
            </a:r>
            <a:r>
              <a:rPr lang="en-GB" spc="285" dirty="0">
                <a:cs typeface="Calibri"/>
              </a:rPr>
              <a:t> </a:t>
            </a:r>
            <a:r>
              <a:rPr lang="en-GB" dirty="0">
                <a:cs typeface="Calibri"/>
              </a:rPr>
              <a:t>and</a:t>
            </a:r>
            <a:r>
              <a:rPr lang="en-GB" spc="305" dirty="0">
                <a:cs typeface="Calibri"/>
              </a:rPr>
              <a:t> </a:t>
            </a:r>
            <a:r>
              <a:rPr lang="en-GB" dirty="0">
                <a:cs typeface="Calibri"/>
              </a:rPr>
              <a:t>a</a:t>
            </a:r>
            <a:r>
              <a:rPr lang="en-GB" spc="280" dirty="0">
                <a:cs typeface="Calibri"/>
              </a:rPr>
              <a:t> </a:t>
            </a:r>
            <a:r>
              <a:rPr lang="en-GB" dirty="0">
                <a:cs typeface="Calibri"/>
              </a:rPr>
              <a:t>noticeable</a:t>
            </a:r>
            <a:r>
              <a:rPr lang="en-GB" spc="290" dirty="0">
                <a:cs typeface="Calibri"/>
              </a:rPr>
              <a:t> </a:t>
            </a:r>
            <a:r>
              <a:rPr lang="en-GB" dirty="0">
                <a:cs typeface="Calibri"/>
              </a:rPr>
              <a:t>2.5%</a:t>
            </a:r>
            <a:r>
              <a:rPr lang="en-GB" spc="290" dirty="0">
                <a:cs typeface="Calibri"/>
              </a:rPr>
              <a:t> </a:t>
            </a:r>
            <a:r>
              <a:rPr lang="en-GB" dirty="0">
                <a:cs typeface="Calibri"/>
              </a:rPr>
              <a:t>falling</a:t>
            </a:r>
            <a:r>
              <a:rPr lang="en-GB" spc="300" dirty="0">
                <a:cs typeface="Calibri"/>
              </a:rPr>
              <a:t> </a:t>
            </a:r>
            <a:r>
              <a:rPr lang="en-GB" dirty="0">
                <a:cs typeface="Calibri"/>
              </a:rPr>
              <a:t>into</a:t>
            </a:r>
            <a:r>
              <a:rPr lang="en-GB" spc="300" dirty="0">
                <a:cs typeface="Calibri"/>
              </a:rPr>
              <a:t> </a:t>
            </a:r>
            <a:r>
              <a:rPr lang="en-GB" dirty="0">
                <a:cs typeface="Calibri"/>
              </a:rPr>
              <a:t>the</a:t>
            </a:r>
            <a:r>
              <a:rPr lang="en-GB" spc="285" dirty="0">
                <a:cs typeface="Calibri"/>
              </a:rPr>
              <a:t> </a:t>
            </a:r>
            <a:r>
              <a:rPr lang="en-GB" dirty="0">
                <a:cs typeface="Calibri"/>
              </a:rPr>
              <a:t>inactive</a:t>
            </a:r>
            <a:r>
              <a:rPr lang="en-GB" spc="290" dirty="0">
                <a:cs typeface="Calibri"/>
              </a:rPr>
              <a:t> </a:t>
            </a:r>
            <a:r>
              <a:rPr lang="en-GB" dirty="0">
                <a:cs typeface="Calibri"/>
              </a:rPr>
              <a:t>category.</a:t>
            </a:r>
            <a:r>
              <a:rPr lang="en-GB" spc="300" dirty="0">
                <a:cs typeface="Calibri"/>
              </a:rPr>
              <a:t> </a:t>
            </a:r>
            <a:r>
              <a:rPr lang="en-GB" spc="-20" dirty="0">
                <a:cs typeface="Calibri"/>
              </a:rPr>
              <a:t>This </a:t>
            </a:r>
            <a:r>
              <a:rPr lang="en-GB" dirty="0">
                <a:cs typeface="Calibri"/>
              </a:rPr>
              <a:t>distribution</a:t>
            </a:r>
            <a:r>
              <a:rPr lang="en-GB" spc="210" dirty="0">
                <a:cs typeface="Calibri"/>
              </a:rPr>
              <a:t> </a:t>
            </a:r>
            <a:r>
              <a:rPr lang="en-GB" dirty="0">
                <a:cs typeface="Calibri"/>
              </a:rPr>
              <a:t>underscores</a:t>
            </a:r>
            <a:r>
              <a:rPr lang="en-GB" spc="200" dirty="0">
                <a:cs typeface="Calibri"/>
              </a:rPr>
              <a:t> </a:t>
            </a:r>
            <a:r>
              <a:rPr lang="en-GB" dirty="0">
                <a:cs typeface="Calibri"/>
              </a:rPr>
              <a:t>the</a:t>
            </a:r>
            <a:r>
              <a:rPr lang="en-GB" spc="204" dirty="0">
                <a:cs typeface="Calibri"/>
              </a:rPr>
              <a:t> </a:t>
            </a:r>
            <a:r>
              <a:rPr lang="en-GB" dirty="0">
                <a:cs typeface="Calibri"/>
              </a:rPr>
              <a:t>importance</a:t>
            </a:r>
            <a:r>
              <a:rPr lang="en-GB" spc="200" dirty="0">
                <a:cs typeface="Calibri"/>
              </a:rPr>
              <a:t> </a:t>
            </a:r>
            <a:r>
              <a:rPr lang="en-GB" dirty="0">
                <a:cs typeface="Calibri"/>
              </a:rPr>
              <a:t>of</a:t>
            </a:r>
            <a:r>
              <a:rPr lang="en-GB" spc="200" dirty="0">
                <a:cs typeface="Calibri"/>
              </a:rPr>
              <a:t> </a:t>
            </a:r>
            <a:r>
              <a:rPr lang="en-GB" dirty="0">
                <a:cs typeface="Calibri"/>
              </a:rPr>
              <a:t>customer</a:t>
            </a:r>
            <a:r>
              <a:rPr lang="en-GB" spc="210" dirty="0">
                <a:cs typeface="Calibri"/>
              </a:rPr>
              <a:t> </a:t>
            </a:r>
            <a:r>
              <a:rPr lang="en-GB" dirty="0">
                <a:cs typeface="Calibri"/>
              </a:rPr>
              <a:t>retention</a:t>
            </a:r>
            <a:r>
              <a:rPr lang="en-GB" spc="210" dirty="0">
                <a:cs typeface="Calibri"/>
              </a:rPr>
              <a:t> </a:t>
            </a:r>
            <a:r>
              <a:rPr lang="en-GB" dirty="0">
                <a:cs typeface="Calibri"/>
              </a:rPr>
              <a:t>and</a:t>
            </a:r>
            <a:r>
              <a:rPr lang="en-GB" spc="215" dirty="0">
                <a:cs typeface="Calibri"/>
              </a:rPr>
              <a:t> </a:t>
            </a:r>
            <a:r>
              <a:rPr lang="en-GB" dirty="0">
                <a:cs typeface="Calibri"/>
              </a:rPr>
              <a:t>re-</a:t>
            </a:r>
            <a:r>
              <a:rPr lang="en-GB" spc="-10" dirty="0">
                <a:cs typeface="Calibri"/>
              </a:rPr>
              <a:t>engagement </a:t>
            </a:r>
            <a:r>
              <a:rPr lang="en-GB" dirty="0">
                <a:cs typeface="Calibri"/>
              </a:rPr>
              <a:t>strategies.</a:t>
            </a:r>
            <a:r>
              <a:rPr lang="en-GB" spc="220" dirty="0">
                <a:cs typeface="Calibri"/>
              </a:rPr>
              <a:t> </a:t>
            </a:r>
            <a:r>
              <a:rPr lang="en-GB" dirty="0">
                <a:cs typeface="Calibri"/>
              </a:rPr>
              <a:t>While</a:t>
            </a:r>
            <a:r>
              <a:rPr lang="en-GB" spc="220" dirty="0">
                <a:cs typeface="Calibri"/>
              </a:rPr>
              <a:t> </a:t>
            </a:r>
            <a:r>
              <a:rPr lang="en-GB" dirty="0">
                <a:cs typeface="Calibri"/>
              </a:rPr>
              <a:t>the</a:t>
            </a:r>
            <a:r>
              <a:rPr lang="en-GB" spc="220" dirty="0">
                <a:cs typeface="Calibri"/>
              </a:rPr>
              <a:t> </a:t>
            </a:r>
            <a:r>
              <a:rPr lang="en-GB" dirty="0">
                <a:cs typeface="Calibri"/>
              </a:rPr>
              <a:t>majority</a:t>
            </a:r>
            <a:r>
              <a:rPr lang="en-GB" spc="254" dirty="0">
                <a:cs typeface="Calibri"/>
              </a:rPr>
              <a:t> </a:t>
            </a:r>
            <a:r>
              <a:rPr lang="en-GB" dirty="0">
                <a:cs typeface="Calibri"/>
              </a:rPr>
              <a:t>stays</a:t>
            </a:r>
            <a:r>
              <a:rPr lang="en-GB" spc="220" dirty="0">
                <a:cs typeface="Calibri"/>
              </a:rPr>
              <a:t> </a:t>
            </a:r>
            <a:r>
              <a:rPr lang="en-GB" dirty="0">
                <a:cs typeface="Calibri"/>
              </a:rPr>
              <a:t>active,</a:t>
            </a:r>
            <a:r>
              <a:rPr lang="en-GB" spc="229" dirty="0">
                <a:cs typeface="Calibri"/>
              </a:rPr>
              <a:t> </a:t>
            </a:r>
            <a:r>
              <a:rPr lang="en-GB" dirty="0">
                <a:cs typeface="Calibri"/>
              </a:rPr>
              <a:t>the</a:t>
            </a:r>
            <a:r>
              <a:rPr lang="en-GB" spc="220" dirty="0">
                <a:cs typeface="Calibri"/>
              </a:rPr>
              <a:t> </a:t>
            </a:r>
            <a:r>
              <a:rPr lang="en-GB" dirty="0">
                <a:cs typeface="Calibri"/>
              </a:rPr>
              <a:t>presence</a:t>
            </a:r>
            <a:r>
              <a:rPr lang="en-GB" spc="235" dirty="0">
                <a:cs typeface="Calibri"/>
              </a:rPr>
              <a:t> </a:t>
            </a:r>
            <a:r>
              <a:rPr lang="en-GB" dirty="0">
                <a:cs typeface="Calibri"/>
              </a:rPr>
              <a:t>of</a:t>
            </a:r>
            <a:r>
              <a:rPr lang="en-GB" spc="220" dirty="0">
                <a:cs typeface="Calibri"/>
              </a:rPr>
              <a:t> </a:t>
            </a:r>
            <a:r>
              <a:rPr lang="en-GB" dirty="0">
                <a:cs typeface="Calibri"/>
              </a:rPr>
              <a:t>inactive</a:t>
            </a:r>
            <a:r>
              <a:rPr lang="en-GB" spc="220" dirty="0">
                <a:cs typeface="Calibri"/>
              </a:rPr>
              <a:t> </a:t>
            </a:r>
            <a:r>
              <a:rPr lang="en-GB" dirty="0">
                <a:cs typeface="Calibri"/>
              </a:rPr>
              <a:t>customers</a:t>
            </a:r>
            <a:r>
              <a:rPr lang="en-GB" spc="215" dirty="0">
                <a:cs typeface="Calibri"/>
              </a:rPr>
              <a:t> </a:t>
            </a:r>
            <a:r>
              <a:rPr lang="en-GB" dirty="0">
                <a:cs typeface="Calibri"/>
              </a:rPr>
              <a:t>is</a:t>
            </a:r>
            <a:r>
              <a:rPr lang="en-GB" spc="215" dirty="0">
                <a:cs typeface="Calibri"/>
              </a:rPr>
              <a:t> </a:t>
            </a:r>
            <a:r>
              <a:rPr lang="en-GB" spc="-50" dirty="0">
                <a:cs typeface="Calibri"/>
              </a:rPr>
              <a:t>a </a:t>
            </a:r>
            <a:r>
              <a:rPr lang="en-GB" dirty="0">
                <a:cs typeface="Calibri"/>
              </a:rPr>
              <a:t>significant</a:t>
            </a:r>
            <a:r>
              <a:rPr lang="en-GB" spc="-15" dirty="0">
                <a:cs typeface="Calibri"/>
              </a:rPr>
              <a:t> </a:t>
            </a:r>
            <a:r>
              <a:rPr lang="en-GB" dirty="0">
                <a:cs typeface="Calibri"/>
              </a:rPr>
              <a:t>opportunity</a:t>
            </a:r>
            <a:r>
              <a:rPr lang="en-GB" spc="-25" dirty="0">
                <a:cs typeface="Calibri"/>
              </a:rPr>
              <a:t> </a:t>
            </a:r>
            <a:r>
              <a:rPr lang="en-GB" dirty="0">
                <a:cs typeface="Calibri"/>
              </a:rPr>
              <a:t>for</a:t>
            </a:r>
            <a:r>
              <a:rPr lang="en-GB" spc="-30" dirty="0">
                <a:cs typeface="Calibri"/>
              </a:rPr>
              <a:t> </a:t>
            </a:r>
            <a:r>
              <a:rPr lang="en-GB" spc="-10" dirty="0">
                <a:cs typeface="Calibri"/>
              </a:rPr>
              <a:t>improvement. </a:t>
            </a:r>
            <a:r>
              <a:rPr lang="en-GB" dirty="0">
                <a:cs typeface="Calibri"/>
              </a:rPr>
              <a:t>And</a:t>
            </a:r>
            <a:r>
              <a:rPr lang="en-GB" spc="-30" dirty="0">
                <a:cs typeface="Calibri"/>
              </a:rPr>
              <a:t> </a:t>
            </a:r>
            <a:r>
              <a:rPr lang="en-GB" dirty="0">
                <a:cs typeface="Calibri"/>
              </a:rPr>
              <a:t>a</a:t>
            </a:r>
            <a:r>
              <a:rPr lang="en-GB" spc="-30" dirty="0">
                <a:cs typeface="Calibri"/>
              </a:rPr>
              <a:t> </a:t>
            </a:r>
            <a:r>
              <a:rPr lang="en-GB" dirty="0">
                <a:cs typeface="Calibri"/>
              </a:rPr>
              <a:t>table</a:t>
            </a:r>
            <a:r>
              <a:rPr lang="en-GB" spc="-20" dirty="0">
                <a:cs typeface="Calibri"/>
              </a:rPr>
              <a:t> </a:t>
            </a:r>
            <a:r>
              <a:rPr lang="en-GB" dirty="0">
                <a:cs typeface="Calibri"/>
              </a:rPr>
              <a:t>chart</a:t>
            </a:r>
            <a:r>
              <a:rPr lang="en-GB" spc="-10" dirty="0">
                <a:cs typeface="Calibri"/>
              </a:rPr>
              <a:t> </a:t>
            </a:r>
            <a:r>
              <a:rPr lang="en-GB" dirty="0">
                <a:cs typeface="Calibri"/>
              </a:rPr>
              <a:t>along</a:t>
            </a:r>
            <a:r>
              <a:rPr lang="en-GB" spc="-40" dirty="0">
                <a:cs typeface="Calibri"/>
              </a:rPr>
              <a:t> </a:t>
            </a:r>
            <a:r>
              <a:rPr lang="en-GB" dirty="0">
                <a:cs typeface="Calibri"/>
              </a:rPr>
              <a:t>with</a:t>
            </a:r>
            <a:r>
              <a:rPr lang="en-GB" spc="-20" dirty="0">
                <a:cs typeface="Calibri"/>
              </a:rPr>
              <a:t> </a:t>
            </a:r>
            <a:r>
              <a:rPr lang="en-GB" dirty="0">
                <a:cs typeface="Calibri"/>
              </a:rPr>
              <a:t>it</a:t>
            </a:r>
            <a:r>
              <a:rPr lang="en-GB" spc="-15" dirty="0">
                <a:cs typeface="Calibri"/>
              </a:rPr>
              <a:t> </a:t>
            </a:r>
            <a:r>
              <a:rPr lang="en-GB" dirty="0">
                <a:cs typeface="Calibri"/>
              </a:rPr>
              <a:t>shows</a:t>
            </a:r>
            <a:r>
              <a:rPr lang="en-GB" spc="-40" dirty="0">
                <a:cs typeface="Calibri"/>
              </a:rPr>
              <a:t> </a:t>
            </a:r>
            <a:r>
              <a:rPr lang="en-GB" spc="-10" dirty="0">
                <a:cs typeface="Calibri"/>
              </a:rPr>
              <a:t>details </a:t>
            </a:r>
            <a:r>
              <a:rPr lang="en-GB" dirty="0">
                <a:cs typeface="Calibri"/>
              </a:rPr>
              <a:t>of </a:t>
            </a:r>
            <a:r>
              <a:rPr lang="en-GB" spc="-20" dirty="0">
                <a:cs typeface="Calibri"/>
              </a:rPr>
              <a:t>Active/Inactive</a:t>
            </a:r>
            <a:r>
              <a:rPr lang="en-GB" spc="10" dirty="0">
                <a:cs typeface="Calibri"/>
              </a:rPr>
              <a:t> </a:t>
            </a:r>
            <a:r>
              <a:rPr lang="en-GB" spc="-10" dirty="0">
                <a:cs typeface="Calibri"/>
              </a:rPr>
              <a:t>customers.</a:t>
            </a:r>
            <a:endParaRPr lang="en-GB" dirty="0">
              <a:cs typeface="Calibri"/>
            </a:endParaRPr>
          </a:p>
          <a:p>
            <a:endParaRPr lang="hi-IN" dirty="0"/>
          </a:p>
        </p:txBody>
      </p:sp>
      <p:sp>
        <p:nvSpPr>
          <p:cNvPr id="5" name="TextBox 4">
            <a:extLst>
              <a:ext uri="{FF2B5EF4-FFF2-40B4-BE49-F238E27FC236}">
                <a16:creationId xmlns:a16="http://schemas.microsoft.com/office/drawing/2014/main" id="{7E7202F7-EFB4-44A7-9B04-84EACF8EE35B}"/>
              </a:ext>
            </a:extLst>
          </p:cNvPr>
          <p:cNvSpPr txBox="1"/>
          <p:nvPr/>
        </p:nvSpPr>
        <p:spPr>
          <a:xfrm>
            <a:off x="9131507" y="82888"/>
            <a:ext cx="2424545" cy="6463308"/>
          </a:xfrm>
          <a:prstGeom prst="rect">
            <a:avLst/>
          </a:prstGeom>
          <a:noFill/>
        </p:spPr>
        <p:txBody>
          <a:bodyPr wrap="square" rtlCol="0">
            <a:spAutoFit/>
          </a:bodyPr>
          <a:lstStyle/>
          <a:p>
            <a:r>
              <a:rPr lang="en-GB" spc="-100" dirty="0">
                <a:cs typeface="Calibri"/>
              </a:rPr>
              <a:t>To</a:t>
            </a:r>
            <a:r>
              <a:rPr lang="en-GB" spc="-15" dirty="0">
                <a:cs typeface="Calibri"/>
              </a:rPr>
              <a:t> </a:t>
            </a:r>
            <a:r>
              <a:rPr lang="en-GB" spc="-25" dirty="0">
                <a:cs typeface="Calibri"/>
              </a:rPr>
              <a:t>effectively</a:t>
            </a:r>
            <a:r>
              <a:rPr lang="en-GB" spc="-85" dirty="0">
                <a:cs typeface="Calibri"/>
              </a:rPr>
              <a:t> </a:t>
            </a:r>
            <a:r>
              <a:rPr lang="en-GB" dirty="0">
                <a:cs typeface="Calibri"/>
              </a:rPr>
              <a:t>tackle</a:t>
            </a:r>
            <a:r>
              <a:rPr lang="en-GB" spc="-65" dirty="0">
                <a:cs typeface="Calibri"/>
              </a:rPr>
              <a:t> </a:t>
            </a:r>
            <a:r>
              <a:rPr lang="en-GB" dirty="0">
                <a:cs typeface="Calibri"/>
              </a:rPr>
              <a:t>the</a:t>
            </a:r>
            <a:r>
              <a:rPr lang="en-GB" spc="-60" dirty="0">
                <a:cs typeface="Calibri"/>
              </a:rPr>
              <a:t> </a:t>
            </a:r>
            <a:r>
              <a:rPr lang="en-GB" dirty="0">
                <a:cs typeface="Calibri"/>
              </a:rPr>
              <a:t>issue</a:t>
            </a:r>
            <a:r>
              <a:rPr lang="en-GB" spc="-45" dirty="0">
                <a:cs typeface="Calibri"/>
              </a:rPr>
              <a:t> </a:t>
            </a:r>
            <a:r>
              <a:rPr lang="en-GB" dirty="0">
                <a:cs typeface="Calibri"/>
              </a:rPr>
              <a:t>of</a:t>
            </a:r>
            <a:r>
              <a:rPr lang="en-GB" spc="-60" dirty="0">
                <a:cs typeface="Calibri"/>
              </a:rPr>
              <a:t> </a:t>
            </a:r>
            <a:r>
              <a:rPr lang="en-GB" spc="-10" dirty="0">
                <a:cs typeface="Calibri"/>
              </a:rPr>
              <a:t>inactive</a:t>
            </a:r>
            <a:r>
              <a:rPr lang="en-GB" spc="-60" dirty="0">
                <a:cs typeface="Calibri"/>
              </a:rPr>
              <a:t> </a:t>
            </a:r>
            <a:r>
              <a:rPr lang="en-GB" spc="-20" dirty="0">
                <a:cs typeface="Calibri"/>
              </a:rPr>
              <a:t>customers,</a:t>
            </a:r>
            <a:r>
              <a:rPr lang="en-GB" spc="-50" dirty="0">
                <a:cs typeface="Calibri"/>
              </a:rPr>
              <a:t> </a:t>
            </a:r>
            <a:r>
              <a:rPr lang="en-GB" dirty="0">
                <a:cs typeface="Calibri"/>
              </a:rPr>
              <a:t>it</a:t>
            </a:r>
            <a:r>
              <a:rPr lang="en-GB" spc="-50" dirty="0">
                <a:cs typeface="Calibri"/>
              </a:rPr>
              <a:t> </a:t>
            </a:r>
            <a:r>
              <a:rPr lang="en-GB" dirty="0">
                <a:cs typeface="Calibri"/>
              </a:rPr>
              <a:t>is</a:t>
            </a:r>
            <a:r>
              <a:rPr lang="en-GB" spc="-70" dirty="0">
                <a:cs typeface="Calibri"/>
              </a:rPr>
              <a:t> </a:t>
            </a:r>
            <a:r>
              <a:rPr lang="en-GB" spc="-10" dirty="0">
                <a:cs typeface="Calibri"/>
              </a:rPr>
              <a:t>imperative</a:t>
            </a:r>
            <a:r>
              <a:rPr lang="en-GB" spc="-60" dirty="0">
                <a:cs typeface="Calibri"/>
              </a:rPr>
              <a:t> </a:t>
            </a:r>
            <a:r>
              <a:rPr lang="en-GB" dirty="0">
                <a:cs typeface="Calibri"/>
              </a:rPr>
              <a:t>to</a:t>
            </a:r>
            <a:r>
              <a:rPr lang="en-GB" spc="-50" dirty="0">
                <a:cs typeface="Calibri"/>
              </a:rPr>
              <a:t> </a:t>
            </a:r>
            <a:r>
              <a:rPr lang="en-GB" dirty="0">
                <a:cs typeface="Calibri"/>
              </a:rPr>
              <a:t>employ</a:t>
            </a:r>
            <a:r>
              <a:rPr lang="en-GB" spc="-45" dirty="0">
                <a:cs typeface="Calibri"/>
              </a:rPr>
              <a:t> </a:t>
            </a:r>
            <a:r>
              <a:rPr lang="en-GB" spc="-10" dirty="0">
                <a:cs typeface="Calibri"/>
              </a:rPr>
              <a:t>targeted </a:t>
            </a:r>
            <a:r>
              <a:rPr lang="en-GB" dirty="0">
                <a:cs typeface="Calibri"/>
              </a:rPr>
              <a:t>strategies</a:t>
            </a:r>
            <a:r>
              <a:rPr lang="en-GB" spc="204" dirty="0">
                <a:cs typeface="Calibri"/>
              </a:rPr>
              <a:t> </a:t>
            </a:r>
            <a:r>
              <a:rPr lang="en-GB" dirty="0">
                <a:cs typeface="Calibri"/>
              </a:rPr>
              <a:t>based</a:t>
            </a:r>
            <a:r>
              <a:rPr lang="en-GB" spc="220" dirty="0">
                <a:cs typeface="Calibri"/>
              </a:rPr>
              <a:t> </a:t>
            </a:r>
            <a:r>
              <a:rPr lang="en-GB" dirty="0">
                <a:cs typeface="Calibri"/>
              </a:rPr>
              <a:t>on</a:t>
            </a:r>
            <a:r>
              <a:rPr lang="en-GB" spc="220" dirty="0">
                <a:cs typeface="Calibri"/>
              </a:rPr>
              <a:t> </a:t>
            </a:r>
            <a:r>
              <a:rPr lang="en-GB" spc="-20" dirty="0">
                <a:cs typeface="Calibri"/>
              </a:rPr>
              <a:t>data-</a:t>
            </a:r>
            <a:r>
              <a:rPr lang="en-GB" dirty="0">
                <a:cs typeface="Calibri"/>
              </a:rPr>
              <a:t>driven</a:t>
            </a:r>
            <a:r>
              <a:rPr lang="en-GB" spc="220" dirty="0">
                <a:cs typeface="Calibri"/>
              </a:rPr>
              <a:t> </a:t>
            </a:r>
            <a:r>
              <a:rPr lang="en-GB" dirty="0">
                <a:cs typeface="Calibri"/>
              </a:rPr>
              <a:t>insights.</a:t>
            </a:r>
            <a:r>
              <a:rPr lang="en-GB" spc="215" dirty="0">
                <a:cs typeface="Calibri"/>
              </a:rPr>
              <a:t> </a:t>
            </a:r>
            <a:r>
              <a:rPr lang="en-GB" dirty="0">
                <a:cs typeface="Calibri"/>
              </a:rPr>
              <a:t>Analysing</a:t>
            </a:r>
            <a:r>
              <a:rPr lang="en-GB" spc="215" dirty="0">
                <a:cs typeface="Calibri"/>
              </a:rPr>
              <a:t> </a:t>
            </a:r>
            <a:r>
              <a:rPr lang="en-GB" dirty="0">
                <a:cs typeface="Calibri"/>
              </a:rPr>
              <a:t>the</a:t>
            </a:r>
            <a:r>
              <a:rPr lang="en-GB" spc="229" dirty="0">
                <a:cs typeface="Calibri"/>
              </a:rPr>
              <a:t> </a:t>
            </a:r>
            <a:r>
              <a:rPr lang="en-GB" dirty="0">
                <a:cs typeface="Calibri"/>
              </a:rPr>
              <a:t>above</a:t>
            </a:r>
            <a:r>
              <a:rPr lang="en-GB" spc="204" dirty="0">
                <a:cs typeface="Calibri"/>
              </a:rPr>
              <a:t> </a:t>
            </a:r>
            <a:r>
              <a:rPr lang="en-GB" dirty="0">
                <a:cs typeface="Calibri"/>
              </a:rPr>
              <a:t>table,</a:t>
            </a:r>
            <a:r>
              <a:rPr lang="en-GB" spc="240" dirty="0">
                <a:cs typeface="Calibri"/>
              </a:rPr>
              <a:t> </a:t>
            </a:r>
            <a:r>
              <a:rPr lang="en-GB" dirty="0">
                <a:cs typeface="Calibri"/>
              </a:rPr>
              <a:t>which</a:t>
            </a:r>
            <a:r>
              <a:rPr lang="en-GB" spc="310" dirty="0">
                <a:cs typeface="Calibri"/>
              </a:rPr>
              <a:t> </a:t>
            </a:r>
            <a:r>
              <a:rPr lang="en-GB" spc="-10" dirty="0">
                <a:cs typeface="Calibri"/>
              </a:rPr>
              <a:t>supplies </a:t>
            </a:r>
            <a:r>
              <a:rPr lang="en-GB" dirty="0">
                <a:cs typeface="Calibri"/>
              </a:rPr>
              <a:t>details</a:t>
            </a:r>
            <a:r>
              <a:rPr lang="en-GB" spc="150" dirty="0">
                <a:cs typeface="Calibri"/>
              </a:rPr>
              <a:t> </a:t>
            </a:r>
            <a:r>
              <a:rPr lang="en-GB" dirty="0">
                <a:cs typeface="Calibri"/>
              </a:rPr>
              <a:t>about</a:t>
            </a:r>
            <a:r>
              <a:rPr lang="en-GB" spc="165" dirty="0">
                <a:cs typeface="Calibri"/>
              </a:rPr>
              <a:t> </a:t>
            </a:r>
            <a:r>
              <a:rPr lang="en-GB" dirty="0">
                <a:cs typeface="Calibri"/>
              </a:rPr>
              <a:t>these</a:t>
            </a:r>
            <a:r>
              <a:rPr lang="en-GB" spc="155" dirty="0">
                <a:cs typeface="Calibri"/>
              </a:rPr>
              <a:t> </a:t>
            </a:r>
            <a:r>
              <a:rPr lang="en-GB" dirty="0">
                <a:cs typeface="Calibri"/>
              </a:rPr>
              <a:t>inactive</a:t>
            </a:r>
            <a:r>
              <a:rPr lang="en-GB" spc="175" dirty="0">
                <a:cs typeface="Calibri"/>
              </a:rPr>
              <a:t> </a:t>
            </a:r>
            <a:r>
              <a:rPr lang="en-GB" dirty="0">
                <a:cs typeface="Calibri"/>
              </a:rPr>
              <a:t>customers,</a:t>
            </a:r>
            <a:r>
              <a:rPr lang="en-GB" spc="165" dirty="0">
                <a:cs typeface="Calibri"/>
              </a:rPr>
              <a:t> </a:t>
            </a:r>
            <a:r>
              <a:rPr lang="en-GB" dirty="0">
                <a:cs typeface="Calibri"/>
              </a:rPr>
              <a:t>can</a:t>
            </a:r>
            <a:r>
              <a:rPr lang="en-GB" spc="175" dirty="0">
                <a:cs typeface="Calibri"/>
              </a:rPr>
              <a:t> </a:t>
            </a:r>
            <a:r>
              <a:rPr lang="en-GB" dirty="0">
                <a:cs typeface="Calibri"/>
              </a:rPr>
              <a:t>unveil</a:t>
            </a:r>
            <a:r>
              <a:rPr lang="en-GB" spc="155" dirty="0">
                <a:cs typeface="Calibri"/>
              </a:rPr>
              <a:t> </a:t>
            </a:r>
            <a:r>
              <a:rPr lang="en-GB" dirty="0">
                <a:cs typeface="Calibri"/>
              </a:rPr>
              <a:t>valuable</a:t>
            </a:r>
            <a:r>
              <a:rPr lang="en-GB" spc="155" dirty="0">
                <a:cs typeface="Calibri"/>
              </a:rPr>
              <a:t> </a:t>
            </a:r>
            <a:r>
              <a:rPr lang="en-GB" dirty="0">
                <a:cs typeface="Calibri"/>
              </a:rPr>
              <a:t>information</a:t>
            </a:r>
            <a:r>
              <a:rPr lang="en-GB" spc="165" dirty="0">
                <a:cs typeface="Calibri"/>
              </a:rPr>
              <a:t> </a:t>
            </a:r>
            <a:r>
              <a:rPr lang="en-GB" dirty="0">
                <a:cs typeface="Calibri"/>
              </a:rPr>
              <a:t>about</a:t>
            </a:r>
            <a:r>
              <a:rPr lang="en-GB" spc="165" dirty="0">
                <a:cs typeface="Calibri"/>
              </a:rPr>
              <a:t> </a:t>
            </a:r>
            <a:r>
              <a:rPr lang="en-GB" spc="-10" dirty="0">
                <a:cs typeface="Calibri"/>
              </a:rPr>
              <a:t>their </a:t>
            </a:r>
            <a:r>
              <a:rPr lang="en-GB" spc="-25" dirty="0">
                <a:cs typeface="Calibri"/>
              </a:rPr>
              <a:t>preferences,</a:t>
            </a:r>
            <a:r>
              <a:rPr lang="en-GB" spc="-75" dirty="0">
                <a:cs typeface="Calibri"/>
              </a:rPr>
              <a:t> </a:t>
            </a:r>
            <a:r>
              <a:rPr lang="en-GB" spc="-20" dirty="0">
                <a:cs typeface="Calibri"/>
              </a:rPr>
              <a:t>past</a:t>
            </a:r>
            <a:r>
              <a:rPr lang="en-GB" spc="-70" dirty="0">
                <a:cs typeface="Calibri"/>
              </a:rPr>
              <a:t> </a:t>
            </a:r>
            <a:r>
              <a:rPr lang="en-GB" spc="-20" dirty="0">
                <a:cs typeface="Calibri"/>
              </a:rPr>
              <a:t>interactions,</a:t>
            </a:r>
            <a:r>
              <a:rPr lang="en-GB" spc="-45" dirty="0">
                <a:cs typeface="Calibri"/>
              </a:rPr>
              <a:t> </a:t>
            </a:r>
            <a:r>
              <a:rPr lang="en-GB" dirty="0">
                <a:cs typeface="Calibri"/>
              </a:rPr>
              <a:t>and</a:t>
            </a:r>
            <a:r>
              <a:rPr lang="en-GB" spc="-65" dirty="0">
                <a:cs typeface="Calibri"/>
              </a:rPr>
              <a:t> </a:t>
            </a:r>
            <a:r>
              <a:rPr lang="en-GB" spc="-20" dirty="0">
                <a:cs typeface="Calibri"/>
              </a:rPr>
              <a:t>reasons</a:t>
            </a:r>
            <a:r>
              <a:rPr lang="en-GB" spc="-60" dirty="0">
                <a:cs typeface="Calibri"/>
              </a:rPr>
              <a:t> </a:t>
            </a:r>
            <a:r>
              <a:rPr lang="en-GB" spc="-20" dirty="0">
                <a:cs typeface="Calibri"/>
              </a:rPr>
              <a:t>for</a:t>
            </a:r>
            <a:r>
              <a:rPr lang="en-GB" spc="-50" dirty="0">
                <a:cs typeface="Calibri"/>
              </a:rPr>
              <a:t> </a:t>
            </a:r>
            <a:r>
              <a:rPr lang="en-GB" spc="-20" dirty="0">
                <a:cs typeface="Calibri"/>
              </a:rPr>
              <a:t>inactivity.</a:t>
            </a:r>
            <a:r>
              <a:rPr lang="en-GB" spc="-75" dirty="0">
                <a:cs typeface="Calibri"/>
              </a:rPr>
              <a:t> </a:t>
            </a:r>
            <a:r>
              <a:rPr lang="en-GB" spc="-20" dirty="0">
                <a:cs typeface="Calibri"/>
              </a:rPr>
              <a:t>This</a:t>
            </a:r>
            <a:r>
              <a:rPr lang="en-GB" spc="-65" dirty="0">
                <a:cs typeface="Calibri"/>
              </a:rPr>
              <a:t> </a:t>
            </a:r>
            <a:r>
              <a:rPr lang="en-GB" spc="-25" dirty="0">
                <a:cs typeface="Calibri"/>
              </a:rPr>
              <a:t>data-</a:t>
            </a:r>
            <a:r>
              <a:rPr lang="en-GB" spc="-10" dirty="0">
                <a:cs typeface="Calibri"/>
              </a:rPr>
              <a:t>driven</a:t>
            </a:r>
            <a:r>
              <a:rPr lang="en-GB" spc="-65" dirty="0">
                <a:cs typeface="Calibri"/>
              </a:rPr>
              <a:t> </a:t>
            </a:r>
            <a:r>
              <a:rPr lang="en-GB" spc="-10" dirty="0">
                <a:cs typeface="Calibri"/>
              </a:rPr>
              <a:t>approach</a:t>
            </a:r>
            <a:r>
              <a:rPr lang="en-GB" spc="-70" dirty="0">
                <a:cs typeface="Calibri"/>
              </a:rPr>
              <a:t> </a:t>
            </a:r>
            <a:r>
              <a:rPr lang="en-GB" spc="-25" dirty="0">
                <a:cs typeface="Calibri"/>
              </a:rPr>
              <a:t>can </a:t>
            </a:r>
            <a:r>
              <a:rPr lang="en-GB" dirty="0">
                <a:cs typeface="Calibri"/>
              </a:rPr>
              <a:t>inform</a:t>
            </a:r>
            <a:r>
              <a:rPr lang="en-GB" spc="114" dirty="0">
                <a:cs typeface="Calibri"/>
              </a:rPr>
              <a:t> </a:t>
            </a:r>
            <a:r>
              <a:rPr lang="en-GB" dirty="0">
                <a:cs typeface="Calibri"/>
              </a:rPr>
              <a:t>personalized</a:t>
            </a:r>
            <a:r>
              <a:rPr lang="en-GB" spc="125" dirty="0">
                <a:cs typeface="Calibri"/>
              </a:rPr>
              <a:t> </a:t>
            </a:r>
            <a:r>
              <a:rPr lang="en-GB" dirty="0">
                <a:cs typeface="Calibri"/>
              </a:rPr>
              <a:t>campaigns</a:t>
            </a:r>
            <a:r>
              <a:rPr lang="en-GB" spc="110" dirty="0">
                <a:cs typeface="Calibri"/>
              </a:rPr>
              <a:t> </a:t>
            </a:r>
            <a:r>
              <a:rPr lang="en-GB" dirty="0">
                <a:cs typeface="Calibri"/>
              </a:rPr>
              <a:t>and</a:t>
            </a:r>
            <a:r>
              <a:rPr lang="en-GB" spc="125" dirty="0">
                <a:cs typeface="Calibri"/>
              </a:rPr>
              <a:t> </a:t>
            </a:r>
            <a:r>
              <a:rPr lang="en-GB" dirty="0">
                <a:cs typeface="Calibri"/>
              </a:rPr>
              <a:t>special</a:t>
            </a:r>
            <a:r>
              <a:rPr lang="en-GB" spc="120" dirty="0">
                <a:cs typeface="Calibri"/>
              </a:rPr>
              <a:t> </a:t>
            </a:r>
            <a:r>
              <a:rPr lang="en-GB" dirty="0">
                <a:cs typeface="Calibri"/>
              </a:rPr>
              <a:t>discount</a:t>
            </a:r>
            <a:r>
              <a:rPr lang="en-GB" spc="125" dirty="0">
                <a:cs typeface="Calibri"/>
              </a:rPr>
              <a:t> </a:t>
            </a:r>
            <a:r>
              <a:rPr lang="en-GB" dirty="0">
                <a:cs typeface="Calibri"/>
              </a:rPr>
              <a:t>offers</a:t>
            </a:r>
            <a:r>
              <a:rPr lang="en-GB" spc="114" dirty="0">
                <a:cs typeface="Calibri"/>
              </a:rPr>
              <a:t> </a:t>
            </a:r>
            <a:r>
              <a:rPr lang="en-GB" dirty="0">
                <a:cs typeface="Calibri"/>
              </a:rPr>
              <a:t>aimed</a:t>
            </a:r>
            <a:r>
              <a:rPr lang="en-GB" spc="120" dirty="0">
                <a:cs typeface="Calibri"/>
              </a:rPr>
              <a:t> </a:t>
            </a:r>
            <a:r>
              <a:rPr lang="en-GB" dirty="0">
                <a:cs typeface="Calibri"/>
              </a:rPr>
              <a:t>at</a:t>
            </a:r>
            <a:r>
              <a:rPr lang="en-GB" spc="125" dirty="0">
                <a:cs typeface="Calibri"/>
              </a:rPr>
              <a:t> </a:t>
            </a:r>
            <a:r>
              <a:rPr lang="en-GB" dirty="0">
                <a:cs typeface="Calibri"/>
              </a:rPr>
              <a:t>rekindling</a:t>
            </a:r>
            <a:r>
              <a:rPr lang="en-GB" spc="125" dirty="0">
                <a:cs typeface="Calibri"/>
              </a:rPr>
              <a:t> </a:t>
            </a:r>
            <a:r>
              <a:rPr lang="en-GB" spc="-10" dirty="0">
                <a:cs typeface="Calibri"/>
              </a:rPr>
              <a:t>their engagement.</a:t>
            </a:r>
            <a:endParaRPr lang="en-GB" dirty="0">
              <a:cs typeface="Calibri"/>
            </a:endParaRPr>
          </a:p>
          <a:p>
            <a:endParaRPr lang="hi-IN" dirty="0"/>
          </a:p>
        </p:txBody>
      </p:sp>
    </p:spTree>
    <p:extLst>
      <p:ext uri="{BB962C8B-B14F-4D97-AF65-F5344CB8AC3E}">
        <p14:creationId xmlns:p14="http://schemas.microsoft.com/office/powerpoint/2010/main" val="2046076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a:extLst>
              <a:ext uri="{FF2B5EF4-FFF2-40B4-BE49-F238E27FC236}">
                <a16:creationId xmlns:a16="http://schemas.microsoft.com/office/drawing/2014/main" id="{8707E356-4805-42E5-9518-EB78CA4AC703}"/>
              </a:ext>
            </a:extLst>
          </p:cNvPr>
          <p:cNvPicPr/>
          <p:nvPr/>
        </p:nvPicPr>
        <p:blipFill>
          <a:blip r:embed="rId2" cstate="print"/>
          <a:stretch>
            <a:fillRect/>
          </a:stretch>
        </p:blipFill>
        <p:spPr>
          <a:xfrm>
            <a:off x="255458" y="535709"/>
            <a:ext cx="5406433" cy="4738255"/>
          </a:xfrm>
          <a:prstGeom prst="rect">
            <a:avLst/>
          </a:prstGeom>
        </p:spPr>
      </p:pic>
      <p:sp>
        <p:nvSpPr>
          <p:cNvPr id="8" name="TextBox 7">
            <a:extLst>
              <a:ext uri="{FF2B5EF4-FFF2-40B4-BE49-F238E27FC236}">
                <a16:creationId xmlns:a16="http://schemas.microsoft.com/office/drawing/2014/main" id="{363250FE-B002-4109-89A6-348DCD02A5BD}"/>
              </a:ext>
            </a:extLst>
          </p:cNvPr>
          <p:cNvSpPr txBox="1"/>
          <p:nvPr/>
        </p:nvSpPr>
        <p:spPr>
          <a:xfrm>
            <a:off x="5892800" y="0"/>
            <a:ext cx="5541818" cy="6262612"/>
          </a:xfrm>
          <a:prstGeom prst="rect">
            <a:avLst/>
          </a:prstGeom>
          <a:noFill/>
        </p:spPr>
        <p:txBody>
          <a:bodyPr wrap="square" rtlCol="0">
            <a:spAutoFit/>
          </a:bodyPr>
          <a:lstStyle/>
          <a:p>
            <a:pPr marL="12700" marR="301625">
              <a:lnSpc>
                <a:spcPct val="110000"/>
              </a:lnSpc>
              <a:spcBef>
                <a:spcPts val="100"/>
              </a:spcBef>
            </a:pPr>
            <a:r>
              <a:rPr lang="en-GB" dirty="0">
                <a:cs typeface="Calibri"/>
              </a:rPr>
              <a:t>In</a:t>
            </a:r>
            <a:r>
              <a:rPr lang="en-GB" spc="-40" dirty="0">
                <a:cs typeface="Calibri"/>
              </a:rPr>
              <a:t> </a:t>
            </a:r>
            <a:r>
              <a:rPr lang="en-GB" dirty="0">
                <a:cs typeface="Calibri"/>
              </a:rPr>
              <a:t>the</a:t>
            </a:r>
            <a:r>
              <a:rPr lang="en-GB" spc="-55" dirty="0">
                <a:cs typeface="Calibri"/>
              </a:rPr>
              <a:t> </a:t>
            </a:r>
            <a:r>
              <a:rPr lang="en-GB" dirty="0">
                <a:cs typeface="Calibri"/>
              </a:rPr>
              <a:t>absence</a:t>
            </a:r>
            <a:r>
              <a:rPr lang="en-GB" spc="-60" dirty="0">
                <a:cs typeface="Calibri"/>
              </a:rPr>
              <a:t> </a:t>
            </a:r>
            <a:r>
              <a:rPr lang="en-GB" dirty="0">
                <a:cs typeface="Calibri"/>
              </a:rPr>
              <a:t>of</a:t>
            </a:r>
            <a:r>
              <a:rPr lang="en-GB" spc="-55" dirty="0">
                <a:cs typeface="Calibri"/>
              </a:rPr>
              <a:t> </a:t>
            </a:r>
            <a:r>
              <a:rPr lang="en-GB" spc="-10" dirty="0">
                <a:cs typeface="Calibri"/>
              </a:rPr>
              <a:t>predefined</a:t>
            </a:r>
            <a:r>
              <a:rPr lang="en-GB" spc="-15" dirty="0">
                <a:cs typeface="Calibri"/>
              </a:rPr>
              <a:t> </a:t>
            </a:r>
            <a:r>
              <a:rPr lang="en-GB" spc="-10" dirty="0">
                <a:cs typeface="Calibri"/>
              </a:rPr>
              <a:t>customer</a:t>
            </a:r>
            <a:r>
              <a:rPr lang="en-GB" spc="-45" dirty="0">
                <a:cs typeface="Calibri"/>
              </a:rPr>
              <a:t> </a:t>
            </a:r>
            <a:r>
              <a:rPr lang="en-GB" dirty="0">
                <a:cs typeface="Calibri"/>
              </a:rPr>
              <a:t>segments</a:t>
            </a:r>
            <a:r>
              <a:rPr lang="en-GB" spc="-30" dirty="0">
                <a:cs typeface="Calibri"/>
              </a:rPr>
              <a:t> </a:t>
            </a:r>
            <a:r>
              <a:rPr lang="en-GB" dirty="0">
                <a:cs typeface="Calibri"/>
              </a:rPr>
              <a:t>such</a:t>
            </a:r>
            <a:r>
              <a:rPr lang="en-GB" spc="-45" dirty="0">
                <a:cs typeface="Calibri"/>
              </a:rPr>
              <a:t> </a:t>
            </a:r>
            <a:r>
              <a:rPr lang="en-GB" dirty="0">
                <a:cs typeface="Calibri"/>
              </a:rPr>
              <a:t>as</a:t>
            </a:r>
            <a:r>
              <a:rPr lang="en-GB" spc="-60" dirty="0">
                <a:cs typeface="Calibri"/>
              </a:rPr>
              <a:t> </a:t>
            </a:r>
            <a:r>
              <a:rPr lang="en-GB" dirty="0">
                <a:cs typeface="Calibri"/>
              </a:rPr>
              <a:t>age</a:t>
            </a:r>
            <a:r>
              <a:rPr lang="en-GB" spc="-50" dirty="0">
                <a:cs typeface="Calibri"/>
              </a:rPr>
              <a:t> </a:t>
            </a:r>
            <a:r>
              <a:rPr lang="en-GB" dirty="0">
                <a:cs typeface="Calibri"/>
              </a:rPr>
              <a:t>or</a:t>
            </a:r>
            <a:r>
              <a:rPr lang="en-GB" spc="-45" dirty="0">
                <a:cs typeface="Calibri"/>
              </a:rPr>
              <a:t> </a:t>
            </a:r>
            <a:r>
              <a:rPr lang="en-GB" dirty="0">
                <a:cs typeface="Calibri"/>
              </a:rPr>
              <a:t>income</a:t>
            </a:r>
            <a:r>
              <a:rPr lang="en-GB" spc="-55" dirty="0">
                <a:cs typeface="Calibri"/>
              </a:rPr>
              <a:t> </a:t>
            </a:r>
            <a:r>
              <a:rPr lang="en-GB" dirty="0">
                <a:cs typeface="Calibri"/>
              </a:rPr>
              <a:t>in</a:t>
            </a:r>
            <a:r>
              <a:rPr lang="en-GB" spc="-40" dirty="0">
                <a:cs typeface="Calibri"/>
              </a:rPr>
              <a:t> </a:t>
            </a:r>
            <a:r>
              <a:rPr lang="en-GB" spc="-25" dirty="0">
                <a:cs typeface="Calibri"/>
              </a:rPr>
              <a:t>the </a:t>
            </a:r>
            <a:r>
              <a:rPr lang="en-GB" spc="-10" dirty="0">
                <a:cs typeface="Calibri"/>
              </a:rPr>
              <a:t>dataset,</a:t>
            </a:r>
            <a:r>
              <a:rPr lang="en-GB" spc="-55" dirty="0">
                <a:cs typeface="Calibri"/>
              </a:rPr>
              <a:t> </a:t>
            </a:r>
            <a:r>
              <a:rPr lang="en-GB" dirty="0">
                <a:cs typeface="Calibri"/>
              </a:rPr>
              <a:t>I</a:t>
            </a:r>
            <a:r>
              <a:rPr lang="en-GB" spc="-60" dirty="0">
                <a:cs typeface="Calibri"/>
              </a:rPr>
              <a:t> </a:t>
            </a:r>
            <a:r>
              <a:rPr lang="en-GB" dirty="0">
                <a:cs typeface="Calibri"/>
              </a:rPr>
              <a:t>have</a:t>
            </a:r>
            <a:r>
              <a:rPr lang="en-GB" spc="-50" dirty="0">
                <a:cs typeface="Calibri"/>
              </a:rPr>
              <a:t> </a:t>
            </a:r>
            <a:r>
              <a:rPr lang="en-GB" dirty="0">
                <a:cs typeface="Calibri"/>
              </a:rPr>
              <a:t>used</a:t>
            </a:r>
            <a:r>
              <a:rPr lang="en-GB" spc="-45" dirty="0">
                <a:cs typeface="Calibri"/>
              </a:rPr>
              <a:t> </a:t>
            </a:r>
            <a:r>
              <a:rPr lang="en-GB" dirty="0">
                <a:cs typeface="Calibri"/>
              </a:rPr>
              <a:t>film</a:t>
            </a:r>
            <a:r>
              <a:rPr lang="en-GB" spc="-45" dirty="0">
                <a:cs typeface="Calibri"/>
              </a:rPr>
              <a:t> </a:t>
            </a:r>
            <a:r>
              <a:rPr lang="en-GB" spc="-10" dirty="0">
                <a:cs typeface="Calibri"/>
              </a:rPr>
              <a:t>categories</a:t>
            </a:r>
            <a:r>
              <a:rPr lang="en-GB" spc="-75" dirty="0">
                <a:cs typeface="Calibri"/>
              </a:rPr>
              <a:t> </a:t>
            </a:r>
            <a:r>
              <a:rPr lang="en-GB" dirty="0">
                <a:cs typeface="Calibri"/>
              </a:rPr>
              <a:t>as</a:t>
            </a:r>
            <a:r>
              <a:rPr lang="en-GB" spc="-45" dirty="0">
                <a:cs typeface="Calibri"/>
              </a:rPr>
              <a:t> </a:t>
            </a:r>
            <a:r>
              <a:rPr lang="en-GB" spc="-10" dirty="0">
                <a:cs typeface="Calibri"/>
              </a:rPr>
              <a:t>surrogate</a:t>
            </a:r>
            <a:r>
              <a:rPr lang="en-GB" spc="-60" dirty="0">
                <a:cs typeface="Calibri"/>
              </a:rPr>
              <a:t> </a:t>
            </a:r>
            <a:r>
              <a:rPr lang="en-GB" dirty="0">
                <a:cs typeface="Calibri"/>
              </a:rPr>
              <a:t>customer</a:t>
            </a:r>
            <a:r>
              <a:rPr lang="en-GB" spc="-35" dirty="0">
                <a:cs typeface="Calibri"/>
              </a:rPr>
              <a:t> </a:t>
            </a:r>
            <a:r>
              <a:rPr lang="en-GB" spc="-10" dirty="0">
                <a:cs typeface="Calibri"/>
              </a:rPr>
              <a:t>segments</a:t>
            </a:r>
            <a:r>
              <a:rPr lang="en-GB" spc="-65" dirty="0">
                <a:cs typeface="Calibri"/>
              </a:rPr>
              <a:t> </a:t>
            </a:r>
            <a:r>
              <a:rPr lang="en-GB" dirty="0">
                <a:cs typeface="Calibri"/>
              </a:rPr>
              <a:t>to</a:t>
            </a:r>
            <a:r>
              <a:rPr lang="en-GB" spc="-35" dirty="0">
                <a:cs typeface="Calibri"/>
              </a:rPr>
              <a:t> </a:t>
            </a:r>
            <a:r>
              <a:rPr lang="en-GB" spc="-10" dirty="0">
                <a:cs typeface="Calibri"/>
              </a:rPr>
              <a:t>gauge</a:t>
            </a:r>
            <a:r>
              <a:rPr lang="en-GB" spc="-70" dirty="0">
                <a:cs typeface="Calibri"/>
              </a:rPr>
              <a:t> </a:t>
            </a:r>
            <a:r>
              <a:rPr lang="en-GB" spc="-10" dirty="0">
                <a:cs typeface="Calibri"/>
              </a:rPr>
              <a:t>their</a:t>
            </a:r>
            <a:endParaRPr lang="en-GB" dirty="0">
              <a:cs typeface="Calibri"/>
            </a:endParaRPr>
          </a:p>
          <a:p>
            <a:pPr marL="12700" marR="25400">
              <a:lnSpc>
                <a:spcPct val="110000"/>
              </a:lnSpc>
            </a:pPr>
            <a:r>
              <a:rPr lang="en-GB" dirty="0">
                <a:cs typeface="Calibri"/>
              </a:rPr>
              <a:t>impact</a:t>
            </a:r>
            <a:r>
              <a:rPr lang="en-GB" spc="-45" dirty="0">
                <a:cs typeface="Calibri"/>
              </a:rPr>
              <a:t> </a:t>
            </a:r>
            <a:r>
              <a:rPr lang="en-GB" dirty="0">
                <a:cs typeface="Calibri"/>
              </a:rPr>
              <a:t>on</a:t>
            </a:r>
            <a:r>
              <a:rPr lang="en-GB" spc="-35" dirty="0">
                <a:cs typeface="Calibri"/>
              </a:rPr>
              <a:t> </a:t>
            </a:r>
            <a:r>
              <a:rPr lang="en-GB" dirty="0">
                <a:cs typeface="Calibri"/>
              </a:rPr>
              <a:t>sales.</a:t>
            </a:r>
            <a:r>
              <a:rPr lang="en-GB" spc="-40" dirty="0">
                <a:cs typeface="Calibri"/>
              </a:rPr>
              <a:t> </a:t>
            </a:r>
            <a:r>
              <a:rPr lang="en-GB" dirty="0">
                <a:cs typeface="Calibri"/>
              </a:rPr>
              <a:t>The</a:t>
            </a:r>
            <a:r>
              <a:rPr lang="en-GB" spc="-50" dirty="0">
                <a:cs typeface="Calibri"/>
              </a:rPr>
              <a:t> </a:t>
            </a:r>
            <a:r>
              <a:rPr lang="en-GB" spc="-10" dirty="0">
                <a:cs typeface="Calibri"/>
              </a:rPr>
              <a:t>resulting</a:t>
            </a:r>
            <a:r>
              <a:rPr lang="en-GB" spc="-25" dirty="0">
                <a:cs typeface="Calibri"/>
              </a:rPr>
              <a:t> </a:t>
            </a:r>
            <a:r>
              <a:rPr lang="en-GB" dirty="0">
                <a:cs typeface="Calibri"/>
              </a:rPr>
              <a:t>chart</a:t>
            </a:r>
            <a:r>
              <a:rPr lang="en-GB" spc="-35" dirty="0">
                <a:cs typeface="Calibri"/>
              </a:rPr>
              <a:t> </a:t>
            </a:r>
            <a:r>
              <a:rPr lang="en-GB" spc="-20" dirty="0">
                <a:cs typeface="Calibri"/>
              </a:rPr>
              <a:t>effectively</a:t>
            </a:r>
            <a:r>
              <a:rPr lang="en-GB" spc="-10" dirty="0">
                <a:cs typeface="Calibri"/>
              </a:rPr>
              <a:t> visualizes</a:t>
            </a:r>
            <a:r>
              <a:rPr lang="en-GB" spc="-55" dirty="0">
                <a:cs typeface="Calibri"/>
              </a:rPr>
              <a:t> </a:t>
            </a:r>
            <a:r>
              <a:rPr lang="en-GB" dirty="0">
                <a:cs typeface="Calibri"/>
              </a:rPr>
              <a:t>the</a:t>
            </a:r>
            <a:r>
              <a:rPr lang="en-GB" spc="-35" dirty="0">
                <a:cs typeface="Calibri"/>
              </a:rPr>
              <a:t> </a:t>
            </a:r>
            <a:r>
              <a:rPr lang="en-GB" spc="-10" dirty="0">
                <a:cs typeface="Calibri"/>
              </a:rPr>
              <a:t>contribution</a:t>
            </a:r>
            <a:r>
              <a:rPr lang="en-GB" spc="-35" dirty="0">
                <a:cs typeface="Calibri"/>
              </a:rPr>
              <a:t> </a:t>
            </a:r>
            <a:r>
              <a:rPr lang="en-GB" dirty="0">
                <a:cs typeface="Calibri"/>
              </a:rPr>
              <a:t>of</a:t>
            </a:r>
            <a:r>
              <a:rPr lang="en-GB" spc="-55" dirty="0">
                <a:cs typeface="Calibri"/>
              </a:rPr>
              <a:t> </a:t>
            </a:r>
            <a:r>
              <a:rPr lang="en-GB" dirty="0">
                <a:cs typeface="Calibri"/>
              </a:rPr>
              <a:t>each</a:t>
            </a:r>
            <a:r>
              <a:rPr lang="en-GB" spc="-35" dirty="0">
                <a:cs typeface="Calibri"/>
              </a:rPr>
              <a:t> </a:t>
            </a:r>
            <a:r>
              <a:rPr lang="en-GB" spc="-20" dirty="0">
                <a:cs typeface="Calibri"/>
              </a:rPr>
              <a:t>film </a:t>
            </a:r>
            <a:r>
              <a:rPr lang="en-GB" spc="-10" dirty="0">
                <a:cs typeface="Calibri"/>
              </a:rPr>
              <a:t>category</a:t>
            </a:r>
            <a:r>
              <a:rPr lang="en-GB" spc="-50" dirty="0">
                <a:cs typeface="Calibri"/>
              </a:rPr>
              <a:t> </a:t>
            </a:r>
            <a:r>
              <a:rPr lang="en-GB" dirty="0">
                <a:cs typeface="Calibri"/>
              </a:rPr>
              <a:t>to</a:t>
            </a:r>
            <a:r>
              <a:rPr lang="en-GB" spc="-55" dirty="0">
                <a:cs typeface="Calibri"/>
              </a:rPr>
              <a:t> </a:t>
            </a:r>
            <a:r>
              <a:rPr lang="en-GB" dirty="0">
                <a:cs typeface="Calibri"/>
              </a:rPr>
              <a:t>total</a:t>
            </a:r>
            <a:r>
              <a:rPr lang="en-GB" spc="-45" dirty="0">
                <a:cs typeface="Calibri"/>
              </a:rPr>
              <a:t> </a:t>
            </a:r>
            <a:r>
              <a:rPr lang="en-GB" spc="-10" dirty="0">
                <a:cs typeface="Calibri"/>
              </a:rPr>
              <a:t>sales.</a:t>
            </a:r>
            <a:endParaRPr lang="en-GB" dirty="0">
              <a:cs typeface="Calibri"/>
            </a:endParaRPr>
          </a:p>
          <a:p>
            <a:pPr marL="12700" marR="840740">
              <a:lnSpc>
                <a:spcPct val="109000"/>
              </a:lnSpc>
              <a:spcBef>
                <a:spcPts val="820"/>
              </a:spcBef>
            </a:pPr>
            <a:r>
              <a:rPr lang="en-GB" spc="-25" dirty="0">
                <a:cs typeface="Calibri"/>
              </a:rPr>
              <a:t>Remarkably,</a:t>
            </a:r>
            <a:r>
              <a:rPr lang="en-GB" spc="-45" dirty="0">
                <a:cs typeface="Calibri"/>
              </a:rPr>
              <a:t> </a:t>
            </a:r>
            <a:r>
              <a:rPr lang="en-GB" dirty="0">
                <a:cs typeface="Calibri"/>
              </a:rPr>
              <a:t>the</a:t>
            </a:r>
            <a:r>
              <a:rPr lang="en-GB" spc="-55" dirty="0">
                <a:cs typeface="Calibri"/>
              </a:rPr>
              <a:t> </a:t>
            </a:r>
            <a:r>
              <a:rPr lang="en-GB" dirty="0">
                <a:cs typeface="Calibri"/>
              </a:rPr>
              <a:t>chart</a:t>
            </a:r>
            <a:r>
              <a:rPr lang="en-GB" spc="-35" dirty="0">
                <a:cs typeface="Calibri"/>
              </a:rPr>
              <a:t> </a:t>
            </a:r>
            <a:r>
              <a:rPr lang="en-GB" spc="-20" dirty="0">
                <a:cs typeface="Calibri"/>
              </a:rPr>
              <a:t>portrays</a:t>
            </a:r>
            <a:r>
              <a:rPr lang="en-GB" spc="-60" dirty="0">
                <a:cs typeface="Calibri"/>
              </a:rPr>
              <a:t> </a:t>
            </a:r>
            <a:r>
              <a:rPr lang="en-GB" dirty="0">
                <a:cs typeface="Calibri"/>
              </a:rPr>
              <a:t>the</a:t>
            </a:r>
            <a:r>
              <a:rPr lang="en-GB" spc="-50" dirty="0">
                <a:cs typeface="Calibri"/>
              </a:rPr>
              <a:t> </a:t>
            </a:r>
            <a:r>
              <a:rPr lang="en-GB" dirty="0">
                <a:cs typeface="Calibri"/>
              </a:rPr>
              <a:t>"Sport"</a:t>
            </a:r>
            <a:r>
              <a:rPr lang="en-GB" spc="-25" dirty="0">
                <a:cs typeface="Calibri"/>
              </a:rPr>
              <a:t> </a:t>
            </a:r>
            <a:r>
              <a:rPr lang="en-GB" dirty="0">
                <a:cs typeface="Calibri"/>
              </a:rPr>
              <a:t>segment</a:t>
            </a:r>
            <a:r>
              <a:rPr lang="en-GB" spc="-40" dirty="0">
                <a:cs typeface="Calibri"/>
              </a:rPr>
              <a:t> </a:t>
            </a:r>
            <a:r>
              <a:rPr lang="en-GB" dirty="0">
                <a:cs typeface="Calibri"/>
              </a:rPr>
              <a:t>as</a:t>
            </a:r>
            <a:r>
              <a:rPr lang="en-GB" spc="-55" dirty="0">
                <a:cs typeface="Calibri"/>
              </a:rPr>
              <a:t> </a:t>
            </a:r>
            <a:r>
              <a:rPr lang="en-GB" dirty="0">
                <a:cs typeface="Calibri"/>
              </a:rPr>
              <a:t>the</a:t>
            </a:r>
            <a:r>
              <a:rPr lang="en-GB" spc="-55" dirty="0">
                <a:cs typeface="Calibri"/>
              </a:rPr>
              <a:t> </a:t>
            </a:r>
            <a:r>
              <a:rPr lang="en-GB" dirty="0">
                <a:cs typeface="Calibri"/>
              </a:rPr>
              <a:t>dominant</a:t>
            </a:r>
            <a:r>
              <a:rPr lang="en-GB" spc="-40" dirty="0">
                <a:cs typeface="Calibri"/>
              </a:rPr>
              <a:t> </a:t>
            </a:r>
            <a:r>
              <a:rPr lang="en-GB" spc="-10" dirty="0">
                <a:cs typeface="Calibri"/>
              </a:rPr>
              <a:t>revenue </a:t>
            </a:r>
            <a:r>
              <a:rPr lang="en-GB" spc="-30" dirty="0">
                <a:cs typeface="Calibri"/>
              </a:rPr>
              <a:t>generator,</a:t>
            </a:r>
            <a:r>
              <a:rPr lang="en-GB" spc="-40" dirty="0">
                <a:cs typeface="Calibri"/>
              </a:rPr>
              <a:t> </a:t>
            </a:r>
            <a:r>
              <a:rPr lang="en-GB" spc="-10" dirty="0">
                <a:cs typeface="Calibri"/>
              </a:rPr>
              <a:t>significantly</a:t>
            </a:r>
            <a:r>
              <a:rPr lang="en-GB" spc="-30" dirty="0">
                <a:cs typeface="Calibri"/>
              </a:rPr>
              <a:t> </a:t>
            </a:r>
            <a:r>
              <a:rPr lang="en-GB" dirty="0">
                <a:cs typeface="Calibri"/>
              </a:rPr>
              <a:t>outpacing</a:t>
            </a:r>
            <a:r>
              <a:rPr lang="en-GB" spc="-40" dirty="0">
                <a:cs typeface="Calibri"/>
              </a:rPr>
              <a:t> </a:t>
            </a:r>
            <a:r>
              <a:rPr lang="en-GB" dirty="0">
                <a:cs typeface="Calibri"/>
              </a:rPr>
              <a:t>all</a:t>
            </a:r>
            <a:r>
              <a:rPr lang="en-GB" spc="-45" dirty="0">
                <a:cs typeface="Calibri"/>
              </a:rPr>
              <a:t> </a:t>
            </a:r>
            <a:r>
              <a:rPr lang="en-GB" dirty="0">
                <a:cs typeface="Calibri"/>
              </a:rPr>
              <a:t>other</a:t>
            </a:r>
            <a:r>
              <a:rPr lang="en-GB" spc="-35" dirty="0">
                <a:cs typeface="Calibri"/>
              </a:rPr>
              <a:t> </a:t>
            </a:r>
            <a:r>
              <a:rPr lang="en-GB" spc="-10" dirty="0">
                <a:cs typeface="Calibri"/>
              </a:rPr>
              <a:t>categories,</a:t>
            </a:r>
            <a:r>
              <a:rPr lang="en-GB" spc="-35" dirty="0">
                <a:cs typeface="Calibri"/>
              </a:rPr>
              <a:t> </a:t>
            </a:r>
            <a:r>
              <a:rPr lang="en-GB" spc="-10" dirty="0">
                <a:cs typeface="Calibri"/>
              </a:rPr>
              <a:t>followed</a:t>
            </a:r>
            <a:r>
              <a:rPr lang="en-GB" spc="-30" dirty="0">
                <a:cs typeface="Calibri"/>
              </a:rPr>
              <a:t> </a:t>
            </a:r>
            <a:r>
              <a:rPr lang="en-GB" dirty="0">
                <a:cs typeface="Calibri"/>
              </a:rPr>
              <a:t>by</a:t>
            </a:r>
            <a:r>
              <a:rPr lang="en-GB" spc="40" dirty="0">
                <a:cs typeface="Calibri"/>
              </a:rPr>
              <a:t> </a:t>
            </a:r>
            <a:r>
              <a:rPr lang="en-GB" spc="-25" dirty="0">
                <a:cs typeface="Calibri"/>
              </a:rPr>
              <a:t>“Sc-</a:t>
            </a:r>
            <a:r>
              <a:rPr lang="en-GB" spc="-20" dirty="0">
                <a:cs typeface="Calibri"/>
              </a:rPr>
              <a:t>fi,”</a:t>
            </a:r>
            <a:endParaRPr lang="en-GB" dirty="0">
              <a:cs typeface="Calibri"/>
            </a:endParaRPr>
          </a:p>
          <a:p>
            <a:pPr marL="12700" marR="5080">
              <a:lnSpc>
                <a:spcPct val="109800"/>
              </a:lnSpc>
              <a:spcBef>
                <a:spcPts val="5"/>
              </a:spcBef>
            </a:pPr>
            <a:r>
              <a:rPr lang="en-GB" spc="-10" dirty="0">
                <a:cs typeface="Calibri"/>
              </a:rPr>
              <a:t>“Animation”</a:t>
            </a:r>
            <a:r>
              <a:rPr lang="en-GB" spc="-55" dirty="0">
                <a:cs typeface="Calibri"/>
              </a:rPr>
              <a:t> </a:t>
            </a:r>
            <a:r>
              <a:rPr lang="en-GB" dirty="0">
                <a:cs typeface="Calibri"/>
              </a:rPr>
              <a:t>&amp;</a:t>
            </a:r>
            <a:r>
              <a:rPr lang="en-GB" spc="-50" dirty="0">
                <a:cs typeface="Calibri"/>
              </a:rPr>
              <a:t> </a:t>
            </a:r>
            <a:r>
              <a:rPr lang="en-GB" dirty="0">
                <a:cs typeface="Calibri"/>
              </a:rPr>
              <a:t>“Drama,”</a:t>
            </a:r>
            <a:r>
              <a:rPr lang="en-GB" spc="-45" dirty="0">
                <a:cs typeface="Calibri"/>
              </a:rPr>
              <a:t> </a:t>
            </a:r>
            <a:r>
              <a:rPr lang="en-GB" dirty="0">
                <a:cs typeface="Calibri"/>
              </a:rPr>
              <a:t>while</a:t>
            </a:r>
            <a:r>
              <a:rPr lang="en-GB" spc="-55" dirty="0">
                <a:cs typeface="Calibri"/>
              </a:rPr>
              <a:t> </a:t>
            </a:r>
            <a:r>
              <a:rPr lang="en-GB" dirty="0">
                <a:cs typeface="Calibri"/>
              </a:rPr>
              <a:t>"Music"</a:t>
            </a:r>
            <a:r>
              <a:rPr lang="en-GB" spc="-65" dirty="0">
                <a:cs typeface="Calibri"/>
              </a:rPr>
              <a:t> </a:t>
            </a:r>
            <a:r>
              <a:rPr lang="en-GB" dirty="0">
                <a:cs typeface="Calibri"/>
              </a:rPr>
              <a:t>appears</a:t>
            </a:r>
            <a:r>
              <a:rPr lang="en-GB" spc="-70" dirty="0">
                <a:cs typeface="Calibri"/>
              </a:rPr>
              <a:t> </a:t>
            </a:r>
            <a:r>
              <a:rPr lang="en-GB" dirty="0">
                <a:cs typeface="Calibri"/>
              </a:rPr>
              <a:t>as</a:t>
            </a:r>
            <a:r>
              <a:rPr lang="en-GB" spc="-70" dirty="0">
                <a:cs typeface="Calibri"/>
              </a:rPr>
              <a:t> </a:t>
            </a:r>
            <a:r>
              <a:rPr lang="en-GB" dirty="0">
                <a:cs typeface="Calibri"/>
              </a:rPr>
              <a:t>the</a:t>
            </a:r>
            <a:r>
              <a:rPr lang="en-GB" spc="-60" dirty="0">
                <a:cs typeface="Calibri"/>
              </a:rPr>
              <a:t> </a:t>
            </a:r>
            <a:r>
              <a:rPr lang="en-GB" dirty="0">
                <a:cs typeface="Calibri"/>
              </a:rPr>
              <a:t>lowest</a:t>
            </a:r>
            <a:r>
              <a:rPr lang="en-GB" spc="-50" dirty="0">
                <a:cs typeface="Calibri"/>
              </a:rPr>
              <a:t> </a:t>
            </a:r>
            <a:r>
              <a:rPr lang="en-GB" spc="-25" dirty="0">
                <a:cs typeface="Calibri"/>
              </a:rPr>
              <a:t>contributor.</a:t>
            </a:r>
            <a:r>
              <a:rPr lang="en-GB" spc="-55" dirty="0">
                <a:cs typeface="Calibri"/>
              </a:rPr>
              <a:t> </a:t>
            </a:r>
            <a:r>
              <a:rPr lang="en-GB" dirty="0">
                <a:cs typeface="Calibri"/>
              </a:rPr>
              <a:t>This</a:t>
            </a:r>
            <a:r>
              <a:rPr lang="en-GB" spc="-75" dirty="0">
                <a:cs typeface="Calibri"/>
              </a:rPr>
              <a:t> </a:t>
            </a:r>
            <a:r>
              <a:rPr lang="en-GB" spc="-10" dirty="0">
                <a:cs typeface="Calibri"/>
              </a:rPr>
              <a:t>insight emphasizes</a:t>
            </a:r>
            <a:r>
              <a:rPr lang="en-GB" spc="-70" dirty="0">
                <a:cs typeface="Calibri"/>
              </a:rPr>
              <a:t> </a:t>
            </a:r>
            <a:r>
              <a:rPr lang="en-GB" dirty="0">
                <a:cs typeface="Calibri"/>
              </a:rPr>
              <a:t>the</a:t>
            </a:r>
            <a:r>
              <a:rPr lang="en-GB" spc="-60" dirty="0">
                <a:cs typeface="Calibri"/>
              </a:rPr>
              <a:t> </a:t>
            </a:r>
            <a:r>
              <a:rPr lang="en-GB" dirty="0">
                <a:cs typeface="Calibri"/>
              </a:rPr>
              <a:t>critical</a:t>
            </a:r>
            <a:r>
              <a:rPr lang="en-GB" spc="-50" dirty="0">
                <a:cs typeface="Calibri"/>
              </a:rPr>
              <a:t> </a:t>
            </a:r>
            <a:r>
              <a:rPr lang="en-GB" dirty="0">
                <a:cs typeface="Calibri"/>
              </a:rPr>
              <a:t>nature</a:t>
            </a:r>
            <a:r>
              <a:rPr lang="en-GB" spc="-45" dirty="0">
                <a:cs typeface="Calibri"/>
              </a:rPr>
              <a:t> </a:t>
            </a:r>
            <a:r>
              <a:rPr lang="en-GB" dirty="0">
                <a:cs typeface="Calibri"/>
              </a:rPr>
              <a:t>of</a:t>
            </a:r>
            <a:r>
              <a:rPr lang="en-GB" spc="-65" dirty="0">
                <a:cs typeface="Calibri"/>
              </a:rPr>
              <a:t> </a:t>
            </a:r>
            <a:r>
              <a:rPr lang="en-GB" dirty="0">
                <a:cs typeface="Calibri"/>
              </a:rPr>
              <a:t>focusing</a:t>
            </a:r>
            <a:r>
              <a:rPr lang="en-GB" spc="-35" dirty="0">
                <a:cs typeface="Calibri"/>
              </a:rPr>
              <a:t> </a:t>
            </a:r>
            <a:r>
              <a:rPr lang="en-GB" spc="-10" dirty="0">
                <a:cs typeface="Calibri"/>
              </a:rPr>
              <a:t>marketing</a:t>
            </a:r>
            <a:r>
              <a:rPr lang="en-GB" spc="-30" dirty="0">
                <a:cs typeface="Calibri"/>
              </a:rPr>
              <a:t> </a:t>
            </a:r>
            <a:r>
              <a:rPr lang="en-GB" spc="-20" dirty="0">
                <a:cs typeface="Calibri"/>
              </a:rPr>
              <a:t>efforts</a:t>
            </a:r>
            <a:r>
              <a:rPr lang="en-GB" spc="-40" dirty="0">
                <a:cs typeface="Calibri"/>
              </a:rPr>
              <a:t> </a:t>
            </a:r>
            <a:r>
              <a:rPr lang="en-GB" dirty="0">
                <a:cs typeface="Calibri"/>
              </a:rPr>
              <a:t>and</a:t>
            </a:r>
            <a:r>
              <a:rPr lang="en-GB" spc="-50" dirty="0">
                <a:cs typeface="Calibri"/>
              </a:rPr>
              <a:t> </a:t>
            </a:r>
            <a:r>
              <a:rPr lang="en-GB" spc="-20" dirty="0">
                <a:cs typeface="Calibri"/>
              </a:rPr>
              <a:t>strategies</a:t>
            </a:r>
            <a:r>
              <a:rPr lang="en-GB" spc="-65" dirty="0">
                <a:cs typeface="Calibri"/>
              </a:rPr>
              <a:t> </a:t>
            </a:r>
            <a:r>
              <a:rPr lang="en-GB" dirty="0">
                <a:cs typeface="Calibri"/>
              </a:rPr>
              <a:t>on</a:t>
            </a:r>
            <a:r>
              <a:rPr lang="en-GB" spc="-50" dirty="0">
                <a:cs typeface="Calibri"/>
              </a:rPr>
              <a:t> </a:t>
            </a:r>
            <a:r>
              <a:rPr lang="en-GB" spc="-10" dirty="0">
                <a:cs typeface="Calibri"/>
              </a:rPr>
              <a:t>these </a:t>
            </a:r>
            <a:r>
              <a:rPr lang="en-GB" spc="-20" dirty="0">
                <a:cs typeface="Calibri"/>
              </a:rPr>
              <a:t>top-</a:t>
            </a:r>
            <a:r>
              <a:rPr lang="en-GB" spc="-10" dirty="0">
                <a:cs typeface="Calibri"/>
              </a:rPr>
              <a:t>performing</a:t>
            </a:r>
            <a:r>
              <a:rPr lang="en-GB" spc="-60" dirty="0">
                <a:cs typeface="Calibri"/>
              </a:rPr>
              <a:t> </a:t>
            </a:r>
            <a:r>
              <a:rPr lang="en-GB" dirty="0">
                <a:cs typeface="Calibri"/>
              </a:rPr>
              <a:t>segments</a:t>
            </a:r>
            <a:r>
              <a:rPr lang="en-GB" spc="-65" dirty="0">
                <a:cs typeface="Calibri"/>
              </a:rPr>
              <a:t> </a:t>
            </a:r>
            <a:r>
              <a:rPr lang="en-GB" dirty="0">
                <a:cs typeface="Calibri"/>
              </a:rPr>
              <a:t>to</a:t>
            </a:r>
            <a:r>
              <a:rPr lang="en-GB" spc="-50" dirty="0">
                <a:cs typeface="Calibri"/>
              </a:rPr>
              <a:t> </a:t>
            </a:r>
            <a:r>
              <a:rPr lang="en-GB" dirty="0">
                <a:cs typeface="Calibri"/>
              </a:rPr>
              <a:t>both</a:t>
            </a:r>
            <a:r>
              <a:rPr lang="en-GB" spc="-10" dirty="0">
                <a:cs typeface="Calibri"/>
              </a:rPr>
              <a:t> </a:t>
            </a:r>
            <a:r>
              <a:rPr lang="en-GB" dirty="0">
                <a:cs typeface="Calibri"/>
              </a:rPr>
              <a:t>support</a:t>
            </a:r>
            <a:r>
              <a:rPr lang="en-GB" spc="-30" dirty="0">
                <a:cs typeface="Calibri"/>
              </a:rPr>
              <a:t> </a:t>
            </a:r>
            <a:r>
              <a:rPr lang="en-GB" dirty="0">
                <a:cs typeface="Calibri"/>
              </a:rPr>
              <a:t>and</a:t>
            </a:r>
            <a:r>
              <a:rPr lang="en-GB" spc="-70" dirty="0">
                <a:cs typeface="Calibri"/>
              </a:rPr>
              <a:t> </a:t>
            </a:r>
            <a:r>
              <a:rPr lang="en-GB" dirty="0">
                <a:cs typeface="Calibri"/>
              </a:rPr>
              <a:t>enhance</a:t>
            </a:r>
            <a:r>
              <a:rPr lang="en-GB" spc="-65" dirty="0">
                <a:cs typeface="Calibri"/>
              </a:rPr>
              <a:t> </a:t>
            </a:r>
            <a:r>
              <a:rPr lang="en-GB" dirty="0">
                <a:cs typeface="Calibri"/>
              </a:rPr>
              <a:t>revenue</a:t>
            </a:r>
            <a:r>
              <a:rPr lang="en-GB" spc="-40" dirty="0">
                <a:cs typeface="Calibri"/>
              </a:rPr>
              <a:t> </a:t>
            </a:r>
            <a:r>
              <a:rPr lang="en-GB" dirty="0">
                <a:cs typeface="Calibri"/>
              </a:rPr>
              <a:t>growth.</a:t>
            </a:r>
            <a:r>
              <a:rPr lang="en-GB" spc="-50" dirty="0">
                <a:cs typeface="Calibri"/>
              </a:rPr>
              <a:t> </a:t>
            </a:r>
            <a:r>
              <a:rPr lang="en-GB" dirty="0">
                <a:cs typeface="Calibri"/>
              </a:rPr>
              <a:t>The</a:t>
            </a:r>
            <a:r>
              <a:rPr lang="en-GB" spc="-50" dirty="0">
                <a:cs typeface="Calibri"/>
              </a:rPr>
              <a:t> </a:t>
            </a:r>
            <a:r>
              <a:rPr lang="en-GB" spc="-10" dirty="0">
                <a:cs typeface="Calibri"/>
              </a:rPr>
              <a:t>chart </a:t>
            </a:r>
            <a:r>
              <a:rPr lang="en-GB" dirty="0">
                <a:cs typeface="Calibri"/>
              </a:rPr>
              <a:t>also</a:t>
            </a:r>
            <a:r>
              <a:rPr lang="en-GB" spc="-70" dirty="0">
                <a:cs typeface="Calibri"/>
              </a:rPr>
              <a:t> </a:t>
            </a:r>
            <a:r>
              <a:rPr lang="en-GB" spc="-10" dirty="0">
                <a:cs typeface="Calibri"/>
              </a:rPr>
              <a:t>underscores</a:t>
            </a:r>
            <a:r>
              <a:rPr lang="en-GB" spc="-70" dirty="0">
                <a:cs typeface="Calibri"/>
              </a:rPr>
              <a:t> </a:t>
            </a:r>
            <a:r>
              <a:rPr lang="en-GB" dirty="0">
                <a:cs typeface="Calibri"/>
              </a:rPr>
              <a:t>the</a:t>
            </a:r>
            <a:r>
              <a:rPr lang="en-GB" spc="-65" dirty="0">
                <a:cs typeface="Calibri"/>
              </a:rPr>
              <a:t> </a:t>
            </a:r>
            <a:r>
              <a:rPr lang="en-GB" dirty="0">
                <a:cs typeface="Calibri"/>
              </a:rPr>
              <a:t>need</a:t>
            </a:r>
            <a:r>
              <a:rPr lang="en-GB" spc="-50" dirty="0">
                <a:cs typeface="Calibri"/>
              </a:rPr>
              <a:t> </a:t>
            </a:r>
            <a:r>
              <a:rPr lang="en-GB" dirty="0">
                <a:cs typeface="Calibri"/>
              </a:rPr>
              <a:t>to</a:t>
            </a:r>
            <a:r>
              <a:rPr lang="en-GB" spc="-35" dirty="0">
                <a:cs typeface="Calibri"/>
              </a:rPr>
              <a:t> </a:t>
            </a:r>
            <a:r>
              <a:rPr lang="en-GB" dirty="0">
                <a:cs typeface="Calibri"/>
              </a:rPr>
              <a:t>employ</a:t>
            </a:r>
            <a:r>
              <a:rPr lang="en-GB" spc="-50" dirty="0">
                <a:cs typeface="Calibri"/>
              </a:rPr>
              <a:t> </a:t>
            </a:r>
            <a:r>
              <a:rPr lang="en-GB" spc="-10" dirty="0">
                <a:cs typeface="Calibri"/>
              </a:rPr>
              <a:t>data-</a:t>
            </a:r>
            <a:r>
              <a:rPr lang="en-GB" dirty="0">
                <a:cs typeface="Calibri"/>
              </a:rPr>
              <a:t>driven</a:t>
            </a:r>
            <a:r>
              <a:rPr lang="en-GB" spc="-30" dirty="0">
                <a:cs typeface="Calibri"/>
              </a:rPr>
              <a:t> </a:t>
            </a:r>
            <a:r>
              <a:rPr lang="en-GB" spc="-10" dirty="0">
                <a:cs typeface="Calibri"/>
              </a:rPr>
              <a:t>strategies</a:t>
            </a:r>
            <a:r>
              <a:rPr lang="en-GB" spc="-50" dirty="0">
                <a:cs typeface="Calibri"/>
              </a:rPr>
              <a:t> </a:t>
            </a:r>
            <a:r>
              <a:rPr lang="en-GB" dirty="0">
                <a:cs typeface="Calibri"/>
              </a:rPr>
              <a:t>to</a:t>
            </a:r>
            <a:r>
              <a:rPr lang="en-GB" spc="-60" dirty="0">
                <a:cs typeface="Calibri"/>
              </a:rPr>
              <a:t> </a:t>
            </a:r>
            <a:r>
              <a:rPr lang="en-GB" dirty="0">
                <a:cs typeface="Calibri"/>
              </a:rPr>
              <a:t>harness</a:t>
            </a:r>
            <a:r>
              <a:rPr lang="en-GB" spc="-65" dirty="0">
                <a:cs typeface="Calibri"/>
              </a:rPr>
              <a:t> </a:t>
            </a:r>
            <a:r>
              <a:rPr lang="en-GB" dirty="0">
                <a:cs typeface="Calibri"/>
              </a:rPr>
              <a:t>the</a:t>
            </a:r>
            <a:r>
              <a:rPr lang="en-GB" spc="-65" dirty="0">
                <a:cs typeface="Calibri"/>
              </a:rPr>
              <a:t> </a:t>
            </a:r>
            <a:r>
              <a:rPr lang="en-GB" spc="-10" dirty="0">
                <a:cs typeface="Calibri"/>
              </a:rPr>
              <a:t>potential </a:t>
            </a:r>
            <a:r>
              <a:rPr lang="en-GB" dirty="0">
                <a:cs typeface="Calibri"/>
              </a:rPr>
              <a:t>of</a:t>
            </a:r>
            <a:r>
              <a:rPr lang="en-GB" spc="-65" dirty="0">
                <a:cs typeface="Calibri"/>
              </a:rPr>
              <a:t> </a:t>
            </a:r>
            <a:r>
              <a:rPr lang="en-GB" dirty="0">
                <a:cs typeface="Calibri"/>
              </a:rPr>
              <a:t>these</a:t>
            </a:r>
            <a:r>
              <a:rPr lang="en-GB" spc="-50" dirty="0">
                <a:cs typeface="Calibri"/>
              </a:rPr>
              <a:t> </a:t>
            </a:r>
            <a:r>
              <a:rPr lang="en-GB" spc="-10" dirty="0">
                <a:cs typeface="Calibri"/>
              </a:rPr>
              <a:t>high-</a:t>
            </a:r>
            <a:r>
              <a:rPr lang="en-GB" dirty="0">
                <a:cs typeface="Calibri"/>
              </a:rPr>
              <a:t>performing</a:t>
            </a:r>
            <a:r>
              <a:rPr lang="en-GB" spc="-30" dirty="0">
                <a:cs typeface="Calibri"/>
              </a:rPr>
              <a:t> </a:t>
            </a:r>
            <a:r>
              <a:rPr lang="en-GB" spc="-10" dirty="0">
                <a:cs typeface="Calibri"/>
              </a:rPr>
              <a:t>segments.</a:t>
            </a:r>
            <a:r>
              <a:rPr lang="en-GB" spc="-50" dirty="0">
                <a:cs typeface="Calibri"/>
              </a:rPr>
              <a:t> </a:t>
            </a:r>
            <a:r>
              <a:rPr lang="en-GB" dirty="0">
                <a:cs typeface="Calibri"/>
              </a:rPr>
              <a:t>It</a:t>
            </a:r>
            <a:r>
              <a:rPr lang="en-GB" spc="-55" dirty="0">
                <a:cs typeface="Calibri"/>
              </a:rPr>
              <a:t> </a:t>
            </a:r>
            <a:r>
              <a:rPr lang="en-GB" dirty="0">
                <a:cs typeface="Calibri"/>
              </a:rPr>
              <a:t>is</a:t>
            </a:r>
            <a:r>
              <a:rPr lang="en-GB" spc="-60" dirty="0">
                <a:cs typeface="Calibri"/>
              </a:rPr>
              <a:t> </a:t>
            </a:r>
            <a:r>
              <a:rPr lang="en-GB" spc="-10" dirty="0">
                <a:cs typeface="Calibri"/>
              </a:rPr>
              <a:t>imperative</a:t>
            </a:r>
            <a:r>
              <a:rPr lang="en-GB" spc="-60" dirty="0">
                <a:cs typeface="Calibri"/>
              </a:rPr>
              <a:t> </a:t>
            </a:r>
            <a:r>
              <a:rPr lang="en-GB" dirty="0">
                <a:cs typeface="Calibri"/>
              </a:rPr>
              <a:t>for</a:t>
            </a:r>
            <a:r>
              <a:rPr lang="en-GB" spc="-50" dirty="0">
                <a:cs typeface="Calibri"/>
              </a:rPr>
              <a:t> </a:t>
            </a:r>
            <a:r>
              <a:rPr lang="en-GB" dirty="0">
                <a:cs typeface="Calibri"/>
              </a:rPr>
              <a:t>rental</a:t>
            </a:r>
            <a:r>
              <a:rPr lang="en-GB" spc="-50" dirty="0">
                <a:cs typeface="Calibri"/>
              </a:rPr>
              <a:t> </a:t>
            </a:r>
            <a:r>
              <a:rPr lang="en-GB" spc="-20" dirty="0">
                <a:cs typeface="Calibri"/>
              </a:rPr>
              <a:t>stores</a:t>
            </a:r>
            <a:r>
              <a:rPr lang="en-GB" spc="-65" dirty="0">
                <a:cs typeface="Calibri"/>
              </a:rPr>
              <a:t> </a:t>
            </a:r>
            <a:r>
              <a:rPr lang="en-GB" dirty="0">
                <a:cs typeface="Calibri"/>
              </a:rPr>
              <a:t>to</a:t>
            </a:r>
            <a:r>
              <a:rPr lang="en-GB" spc="-50" dirty="0">
                <a:cs typeface="Calibri"/>
              </a:rPr>
              <a:t> </a:t>
            </a:r>
            <a:r>
              <a:rPr lang="en-GB" dirty="0">
                <a:cs typeface="Calibri"/>
              </a:rPr>
              <a:t>analyse</a:t>
            </a:r>
            <a:r>
              <a:rPr lang="en-GB" spc="-60" dirty="0">
                <a:cs typeface="Calibri"/>
              </a:rPr>
              <a:t> </a:t>
            </a:r>
            <a:r>
              <a:rPr lang="en-GB" spc="-25" dirty="0">
                <a:cs typeface="Calibri"/>
              </a:rPr>
              <a:t>and </a:t>
            </a:r>
            <a:r>
              <a:rPr lang="en-GB" spc="-10" dirty="0">
                <a:cs typeface="Calibri"/>
              </a:rPr>
              <a:t>understand</a:t>
            </a:r>
            <a:r>
              <a:rPr lang="en-GB" spc="-50" dirty="0">
                <a:cs typeface="Calibri"/>
              </a:rPr>
              <a:t> </a:t>
            </a:r>
            <a:r>
              <a:rPr lang="en-GB" dirty="0">
                <a:cs typeface="Calibri"/>
              </a:rPr>
              <a:t>the</a:t>
            </a:r>
            <a:r>
              <a:rPr lang="en-GB" spc="-65" dirty="0">
                <a:cs typeface="Calibri"/>
              </a:rPr>
              <a:t> </a:t>
            </a:r>
            <a:r>
              <a:rPr lang="en-GB" spc="-10" dirty="0">
                <a:cs typeface="Calibri"/>
              </a:rPr>
              <a:t>customer</a:t>
            </a:r>
            <a:r>
              <a:rPr lang="en-GB" spc="-50" dirty="0">
                <a:cs typeface="Calibri"/>
              </a:rPr>
              <a:t> </a:t>
            </a:r>
            <a:r>
              <a:rPr lang="en-GB" spc="-20" dirty="0">
                <a:cs typeface="Calibri"/>
              </a:rPr>
              <a:t>preferences</a:t>
            </a:r>
            <a:r>
              <a:rPr lang="en-GB" spc="-70" dirty="0">
                <a:cs typeface="Calibri"/>
              </a:rPr>
              <a:t> </a:t>
            </a:r>
            <a:r>
              <a:rPr lang="en-GB" dirty="0">
                <a:cs typeface="Calibri"/>
              </a:rPr>
              <a:t>within</a:t>
            </a:r>
            <a:r>
              <a:rPr lang="en-GB" spc="-50" dirty="0">
                <a:cs typeface="Calibri"/>
              </a:rPr>
              <a:t> </a:t>
            </a:r>
            <a:r>
              <a:rPr lang="en-GB" dirty="0">
                <a:cs typeface="Calibri"/>
              </a:rPr>
              <a:t>each</a:t>
            </a:r>
            <a:r>
              <a:rPr lang="en-GB" spc="-25" dirty="0">
                <a:cs typeface="Calibri"/>
              </a:rPr>
              <a:t> category, </a:t>
            </a:r>
            <a:r>
              <a:rPr lang="en-GB" dirty="0">
                <a:cs typeface="Calibri"/>
              </a:rPr>
              <a:t>tailoring</a:t>
            </a:r>
            <a:r>
              <a:rPr lang="en-GB" spc="-60" dirty="0">
                <a:cs typeface="Calibri"/>
              </a:rPr>
              <a:t> </a:t>
            </a:r>
            <a:r>
              <a:rPr lang="en-GB" dirty="0">
                <a:cs typeface="Calibri"/>
              </a:rPr>
              <a:t>their</a:t>
            </a:r>
            <a:r>
              <a:rPr lang="en-GB" spc="-55" dirty="0">
                <a:cs typeface="Calibri"/>
              </a:rPr>
              <a:t> </a:t>
            </a:r>
            <a:r>
              <a:rPr lang="en-GB" spc="-10" dirty="0">
                <a:cs typeface="Calibri"/>
              </a:rPr>
              <a:t>offerings </a:t>
            </a:r>
            <a:r>
              <a:rPr lang="en-GB" dirty="0">
                <a:cs typeface="Calibri"/>
              </a:rPr>
              <a:t>and</a:t>
            </a:r>
            <a:r>
              <a:rPr lang="en-GB" spc="-65" dirty="0">
                <a:cs typeface="Calibri"/>
              </a:rPr>
              <a:t> </a:t>
            </a:r>
            <a:r>
              <a:rPr lang="en-GB" dirty="0">
                <a:cs typeface="Calibri"/>
              </a:rPr>
              <a:t>promotional</a:t>
            </a:r>
            <a:r>
              <a:rPr lang="en-GB" spc="-60" dirty="0">
                <a:cs typeface="Calibri"/>
              </a:rPr>
              <a:t> </a:t>
            </a:r>
            <a:r>
              <a:rPr lang="en-GB" spc="-25" dirty="0">
                <a:cs typeface="Calibri"/>
              </a:rPr>
              <a:t>efforts</a:t>
            </a:r>
            <a:r>
              <a:rPr lang="en-GB" spc="-70" dirty="0">
                <a:cs typeface="Calibri"/>
              </a:rPr>
              <a:t> </a:t>
            </a:r>
            <a:r>
              <a:rPr lang="en-GB" spc="-10" dirty="0">
                <a:cs typeface="Calibri"/>
              </a:rPr>
              <a:t>accordingly.</a:t>
            </a:r>
            <a:endParaRPr lang="en-GB" dirty="0">
              <a:cs typeface="Calibri"/>
            </a:endParaRPr>
          </a:p>
        </p:txBody>
      </p:sp>
    </p:spTree>
    <p:extLst>
      <p:ext uri="{BB962C8B-B14F-4D97-AF65-F5344CB8AC3E}">
        <p14:creationId xmlns:p14="http://schemas.microsoft.com/office/powerpoint/2010/main" val="19769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743DB411-51CA-4993-825B-F73EA7BB5A7F}"/>
              </a:ext>
            </a:extLst>
          </p:cNvPr>
          <p:cNvSpPr txBox="1"/>
          <p:nvPr/>
        </p:nvSpPr>
        <p:spPr>
          <a:xfrm>
            <a:off x="323272" y="277091"/>
            <a:ext cx="6289964" cy="5811847"/>
          </a:xfrm>
          <a:prstGeom prst="rect">
            <a:avLst/>
          </a:prstGeom>
        </p:spPr>
        <p:txBody>
          <a:bodyPr vert="horz" wrap="square" lIns="0" tIns="43180" rIns="0" bIns="0" rtlCol="0">
            <a:spAutoFit/>
          </a:bodyPr>
          <a:lstStyle/>
          <a:p>
            <a:pPr marL="12700">
              <a:spcBef>
                <a:spcPts val="340"/>
              </a:spcBef>
            </a:pPr>
            <a:r>
              <a:rPr lang="en-GB" sz="2000" dirty="0">
                <a:cs typeface="Calibri"/>
              </a:rPr>
              <a:t>The</a:t>
            </a:r>
            <a:r>
              <a:rPr lang="en-GB" sz="2000" spc="-40" dirty="0">
                <a:cs typeface="Calibri"/>
              </a:rPr>
              <a:t> </a:t>
            </a:r>
            <a:r>
              <a:rPr lang="en-GB" sz="2000" dirty="0">
                <a:cs typeface="Calibri"/>
              </a:rPr>
              <a:t>chart</a:t>
            </a:r>
            <a:r>
              <a:rPr lang="en-GB" sz="2000" spc="-25" dirty="0">
                <a:cs typeface="Calibri"/>
              </a:rPr>
              <a:t> offers</a:t>
            </a:r>
            <a:r>
              <a:rPr lang="en-GB" sz="2000" spc="-45" dirty="0">
                <a:cs typeface="Calibri"/>
              </a:rPr>
              <a:t> </a:t>
            </a:r>
            <a:r>
              <a:rPr lang="en-GB" sz="2000" dirty="0">
                <a:cs typeface="Calibri"/>
              </a:rPr>
              <a:t>a</a:t>
            </a:r>
            <a:r>
              <a:rPr lang="en-GB" sz="2000" spc="-25" dirty="0">
                <a:cs typeface="Calibri"/>
              </a:rPr>
              <a:t> </a:t>
            </a:r>
            <a:r>
              <a:rPr lang="en-GB" sz="2000" spc="-10" dirty="0">
                <a:cs typeface="Calibri"/>
              </a:rPr>
              <a:t>concise</a:t>
            </a:r>
            <a:r>
              <a:rPr lang="en-GB" sz="2000" spc="-35" dirty="0">
                <a:cs typeface="Calibri"/>
              </a:rPr>
              <a:t> </a:t>
            </a:r>
            <a:r>
              <a:rPr lang="en-GB" sz="2000" dirty="0">
                <a:cs typeface="Calibri"/>
              </a:rPr>
              <a:t>and</a:t>
            </a:r>
            <a:r>
              <a:rPr lang="en-GB" sz="2000" spc="-25" dirty="0">
                <a:cs typeface="Calibri"/>
              </a:rPr>
              <a:t> </a:t>
            </a:r>
            <a:r>
              <a:rPr lang="en-GB" sz="2000" spc="-20" dirty="0">
                <a:cs typeface="Calibri"/>
              </a:rPr>
              <a:t>insightful</a:t>
            </a:r>
            <a:r>
              <a:rPr lang="en-GB" sz="2000" spc="-35" dirty="0">
                <a:cs typeface="Calibri"/>
              </a:rPr>
              <a:t> </a:t>
            </a:r>
            <a:r>
              <a:rPr lang="en-GB" sz="2000" dirty="0">
                <a:cs typeface="Calibri"/>
              </a:rPr>
              <a:t>overview</a:t>
            </a:r>
            <a:r>
              <a:rPr lang="en-GB" sz="2000" spc="-20" dirty="0">
                <a:cs typeface="Calibri"/>
              </a:rPr>
              <a:t> </a:t>
            </a:r>
            <a:r>
              <a:rPr lang="en-GB" sz="2000" dirty="0">
                <a:cs typeface="Calibri"/>
              </a:rPr>
              <a:t>of</a:t>
            </a:r>
            <a:r>
              <a:rPr lang="en-GB" sz="2000" spc="-45" dirty="0">
                <a:cs typeface="Calibri"/>
              </a:rPr>
              <a:t> </a:t>
            </a:r>
            <a:r>
              <a:rPr lang="en-GB" sz="2000" dirty="0">
                <a:cs typeface="Calibri"/>
              </a:rPr>
              <a:t>the</a:t>
            </a:r>
            <a:r>
              <a:rPr lang="en-GB" sz="2000" spc="-35" dirty="0">
                <a:cs typeface="Calibri"/>
              </a:rPr>
              <a:t> </a:t>
            </a:r>
            <a:r>
              <a:rPr lang="en-GB" sz="2000" spc="-10" dirty="0">
                <a:cs typeface="Calibri"/>
              </a:rPr>
              <a:t>distribution</a:t>
            </a:r>
            <a:r>
              <a:rPr lang="en-GB" sz="2000" spc="-25" dirty="0">
                <a:cs typeface="Calibri"/>
              </a:rPr>
              <a:t> </a:t>
            </a:r>
            <a:r>
              <a:rPr lang="en-GB" sz="2000" dirty="0">
                <a:cs typeface="Calibri"/>
              </a:rPr>
              <a:t>of</a:t>
            </a:r>
            <a:r>
              <a:rPr lang="en-GB" sz="2000" spc="-45" dirty="0">
                <a:cs typeface="Calibri"/>
              </a:rPr>
              <a:t> </a:t>
            </a:r>
            <a:r>
              <a:rPr lang="en-GB" sz="2000" spc="-10" dirty="0">
                <a:cs typeface="Calibri"/>
              </a:rPr>
              <a:t>films</a:t>
            </a:r>
            <a:endParaRPr lang="en-GB" sz="2000" dirty="0">
              <a:cs typeface="Calibri"/>
            </a:endParaRPr>
          </a:p>
          <a:p>
            <a:pPr marL="12700">
              <a:lnSpc>
                <a:spcPct val="100000"/>
              </a:lnSpc>
              <a:spcBef>
                <a:spcPts val="340"/>
              </a:spcBef>
            </a:pPr>
            <a:r>
              <a:rPr sz="2000" dirty="0">
                <a:latin typeface="Calibri"/>
                <a:cs typeface="Calibri"/>
              </a:rPr>
              <a:t>by</a:t>
            </a:r>
            <a:r>
              <a:rPr sz="2000" spc="-55" dirty="0">
                <a:latin typeface="Calibri"/>
                <a:cs typeface="Calibri"/>
              </a:rPr>
              <a:t> </a:t>
            </a:r>
            <a:r>
              <a:rPr sz="2000" spc="-10" dirty="0">
                <a:latin typeface="Calibri"/>
                <a:cs typeface="Calibri"/>
              </a:rPr>
              <a:t>rental</a:t>
            </a:r>
            <a:r>
              <a:rPr sz="2000" spc="-50" dirty="0">
                <a:latin typeface="Calibri"/>
                <a:cs typeface="Calibri"/>
              </a:rPr>
              <a:t> </a:t>
            </a:r>
            <a:r>
              <a:rPr sz="2000" spc="-10" dirty="0">
                <a:latin typeface="Calibri"/>
                <a:cs typeface="Calibri"/>
              </a:rPr>
              <a:t>duration.</a:t>
            </a:r>
            <a:r>
              <a:rPr sz="2000" spc="-50" dirty="0">
                <a:latin typeface="Calibri"/>
                <a:cs typeface="Calibri"/>
              </a:rPr>
              <a:t> </a:t>
            </a:r>
            <a:r>
              <a:rPr sz="2000" dirty="0">
                <a:latin typeface="Calibri"/>
                <a:cs typeface="Calibri"/>
              </a:rPr>
              <a:t>It</a:t>
            </a:r>
            <a:r>
              <a:rPr sz="2000" spc="-55" dirty="0">
                <a:latin typeface="Calibri"/>
                <a:cs typeface="Calibri"/>
              </a:rPr>
              <a:t> </a:t>
            </a:r>
            <a:r>
              <a:rPr sz="2000" dirty="0">
                <a:latin typeface="Calibri"/>
                <a:cs typeface="Calibri"/>
              </a:rPr>
              <a:t>becomes</a:t>
            </a:r>
            <a:r>
              <a:rPr sz="2000" spc="-15" dirty="0">
                <a:latin typeface="Calibri"/>
                <a:cs typeface="Calibri"/>
              </a:rPr>
              <a:t> </a:t>
            </a:r>
            <a:r>
              <a:rPr sz="2000" dirty="0">
                <a:latin typeface="Calibri"/>
                <a:cs typeface="Calibri"/>
              </a:rPr>
              <a:t>clear</a:t>
            </a:r>
            <a:r>
              <a:rPr sz="2000" spc="-50" dirty="0">
                <a:latin typeface="Calibri"/>
                <a:cs typeface="Calibri"/>
              </a:rPr>
              <a:t> </a:t>
            </a:r>
            <a:r>
              <a:rPr sz="2000" dirty="0">
                <a:latin typeface="Calibri"/>
                <a:cs typeface="Calibri"/>
              </a:rPr>
              <a:t>that</a:t>
            </a:r>
            <a:r>
              <a:rPr sz="2000" spc="-50" dirty="0">
                <a:latin typeface="Calibri"/>
                <a:cs typeface="Calibri"/>
              </a:rPr>
              <a:t> </a:t>
            </a:r>
            <a:r>
              <a:rPr sz="2000" spc="-10" dirty="0">
                <a:latin typeface="Calibri"/>
                <a:cs typeface="Calibri"/>
              </a:rPr>
              <a:t>rental</a:t>
            </a:r>
            <a:r>
              <a:rPr sz="2000" spc="-50" dirty="0">
                <a:latin typeface="Calibri"/>
                <a:cs typeface="Calibri"/>
              </a:rPr>
              <a:t> </a:t>
            </a:r>
            <a:r>
              <a:rPr sz="2000" spc="-10" dirty="0">
                <a:latin typeface="Calibri"/>
                <a:cs typeface="Calibri"/>
              </a:rPr>
              <a:t>durations</a:t>
            </a:r>
            <a:r>
              <a:rPr sz="2000" spc="-45" dirty="0">
                <a:latin typeface="Calibri"/>
                <a:cs typeface="Calibri"/>
              </a:rPr>
              <a:t> </a:t>
            </a:r>
            <a:r>
              <a:rPr sz="2000" dirty="0">
                <a:latin typeface="Calibri"/>
                <a:cs typeface="Calibri"/>
              </a:rPr>
              <a:t>falling</a:t>
            </a:r>
            <a:r>
              <a:rPr sz="2000" spc="-60" dirty="0">
                <a:latin typeface="Calibri"/>
                <a:cs typeface="Calibri"/>
              </a:rPr>
              <a:t> </a:t>
            </a:r>
            <a:r>
              <a:rPr sz="2000" dirty="0">
                <a:latin typeface="Calibri"/>
                <a:cs typeface="Calibri"/>
              </a:rPr>
              <a:t>within</a:t>
            </a:r>
            <a:r>
              <a:rPr sz="2000" spc="-50" dirty="0">
                <a:latin typeface="Calibri"/>
                <a:cs typeface="Calibri"/>
              </a:rPr>
              <a:t> </a:t>
            </a:r>
            <a:r>
              <a:rPr sz="2000" dirty="0">
                <a:latin typeface="Calibri"/>
                <a:cs typeface="Calibri"/>
              </a:rPr>
              <a:t>the</a:t>
            </a:r>
            <a:r>
              <a:rPr sz="2000" spc="-25" dirty="0">
                <a:latin typeface="Calibri"/>
                <a:cs typeface="Calibri"/>
              </a:rPr>
              <a:t> </a:t>
            </a:r>
            <a:r>
              <a:rPr sz="2000" spc="-10" dirty="0">
                <a:latin typeface="Calibri"/>
                <a:cs typeface="Calibri"/>
              </a:rPr>
              <a:t>third</a:t>
            </a:r>
            <a:endParaRPr sz="2000" dirty="0">
              <a:latin typeface="Calibri"/>
              <a:cs typeface="Calibri"/>
            </a:endParaRPr>
          </a:p>
          <a:p>
            <a:pPr marL="12700" marR="30480">
              <a:lnSpc>
                <a:spcPct val="110000"/>
              </a:lnSpc>
            </a:pPr>
            <a:r>
              <a:rPr sz="2000" spc="-20" dirty="0">
                <a:latin typeface="Calibri"/>
                <a:cs typeface="Calibri"/>
              </a:rPr>
              <a:t>(march)–</a:t>
            </a:r>
            <a:r>
              <a:rPr sz="2000" spc="-10" dirty="0">
                <a:latin typeface="Calibri"/>
                <a:cs typeface="Calibri"/>
              </a:rPr>
              <a:t>seventh</a:t>
            </a:r>
            <a:r>
              <a:rPr sz="2000" spc="-45" dirty="0">
                <a:latin typeface="Calibri"/>
                <a:cs typeface="Calibri"/>
              </a:rPr>
              <a:t> </a:t>
            </a:r>
            <a:r>
              <a:rPr sz="2000" dirty="0">
                <a:latin typeface="Calibri"/>
                <a:cs typeface="Calibri"/>
              </a:rPr>
              <a:t>(July)</a:t>
            </a:r>
            <a:r>
              <a:rPr sz="2000" spc="-60" dirty="0">
                <a:latin typeface="Calibri"/>
                <a:cs typeface="Calibri"/>
              </a:rPr>
              <a:t> </a:t>
            </a:r>
            <a:r>
              <a:rPr sz="2000" dirty="0">
                <a:latin typeface="Calibri"/>
                <a:cs typeface="Calibri"/>
              </a:rPr>
              <a:t>range</a:t>
            </a:r>
            <a:r>
              <a:rPr sz="2000" spc="-45" dirty="0">
                <a:latin typeface="Calibri"/>
                <a:cs typeface="Calibri"/>
              </a:rPr>
              <a:t> </a:t>
            </a:r>
            <a:r>
              <a:rPr sz="2000" dirty="0">
                <a:latin typeface="Calibri"/>
                <a:cs typeface="Calibri"/>
              </a:rPr>
              <a:t>are</a:t>
            </a:r>
            <a:r>
              <a:rPr sz="2000" spc="-65" dirty="0">
                <a:latin typeface="Calibri"/>
                <a:cs typeface="Calibri"/>
              </a:rPr>
              <a:t> </a:t>
            </a:r>
            <a:r>
              <a:rPr sz="2000" dirty="0">
                <a:latin typeface="Calibri"/>
                <a:cs typeface="Calibri"/>
              </a:rPr>
              <a:t>the</a:t>
            </a:r>
            <a:r>
              <a:rPr sz="2000" spc="-70" dirty="0">
                <a:latin typeface="Calibri"/>
                <a:cs typeface="Calibri"/>
              </a:rPr>
              <a:t> </a:t>
            </a:r>
            <a:r>
              <a:rPr sz="2000" dirty="0">
                <a:latin typeface="Calibri"/>
                <a:cs typeface="Calibri"/>
              </a:rPr>
              <a:t>most</a:t>
            </a:r>
            <a:r>
              <a:rPr sz="2000" spc="-55" dirty="0">
                <a:latin typeface="Calibri"/>
                <a:cs typeface="Calibri"/>
              </a:rPr>
              <a:t> </a:t>
            </a:r>
            <a:r>
              <a:rPr sz="2000" spc="-10" dirty="0">
                <a:latin typeface="Calibri"/>
                <a:cs typeface="Calibri"/>
              </a:rPr>
              <a:t>prevalent</a:t>
            </a:r>
            <a:r>
              <a:rPr sz="2000" spc="-50" dirty="0">
                <a:latin typeface="Calibri"/>
                <a:cs typeface="Calibri"/>
              </a:rPr>
              <a:t> </a:t>
            </a:r>
            <a:r>
              <a:rPr sz="2000" dirty="0">
                <a:latin typeface="Calibri"/>
                <a:cs typeface="Calibri"/>
              </a:rPr>
              <a:t>among</a:t>
            </a:r>
            <a:r>
              <a:rPr sz="2000" spc="-45" dirty="0">
                <a:latin typeface="Calibri"/>
                <a:cs typeface="Calibri"/>
              </a:rPr>
              <a:t> </a:t>
            </a:r>
            <a:r>
              <a:rPr sz="2000" spc="-10" dirty="0">
                <a:latin typeface="Calibri"/>
                <a:cs typeface="Calibri"/>
              </a:rPr>
              <a:t>viewers.</a:t>
            </a:r>
            <a:r>
              <a:rPr sz="2000" spc="-35" dirty="0">
                <a:latin typeface="Calibri"/>
                <a:cs typeface="Calibri"/>
              </a:rPr>
              <a:t> </a:t>
            </a:r>
            <a:r>
              <a:rPr sz="2000" dirty="0">
                <a:latin typeface="Calibri"/>
                <a:cs typeface="Calibri"/>
              </a:rPr>
              <a:t>This</a:t>
            </a:r>
            <a:r>
              <a:rPr sz="2000" spc="-80" dirty="0">
                <a:latin typeface="Calibri"/>
                <a:cs typeface="Calibri"/>
              </a:rPr>
              <a:t> </a:t>
            </a:r>
            <a:r>
              <a:rPr sz="2000" spc="-10" dirty="0">
                <a:latin typeface="Calibri"/>
                <a:cs typeface="Calibri"/>
              </a:rPr>
              <a:t>distribution mirrors</a:t>
            </a:r>
            <a:r>
              <a:rPr sz="2000" spc="-70" dirty="0">
                <a:latin typeface="Calibri"/>
                <a:cs typeface="Calibri"/>
              </a:rPr>
              <a:t> </a:t>
            </a:r>
            <a:r>
              <a:rPr sz="2000" dirty="0">
                <a:latin typeface="Calibri"/>
                <a:cs typeface="Calibri"/>
              </a:rPr>
              <a:t>the</a:t>
            </a:r>
            <a:r>
              <a:rPr sz="2000" spc="-65" dirty="0">
                <a:latin typeface="Calibri"/>
                <a:cs typeface="Calibri"/>
              </a:rPr>
              <a:t> </a:t>
            </a:r>
            <a:r>
              <a:rPr sz="2000" dirty="0">
                <a:latin typeface="Calibri"/>
                <a:cs typeface="Calibri"/>
              </a:rPr>
              <a:t>typical</a:t>
            </a:r>
            <a:r>
              <a:rPr sz="2000" spc="-50" dirty="0">
                <a:latin typeface="Calibri"/>
                <a:cs typeface="Calibri"/>
              </a:rPr>
              <a:t> </a:t>
            </a:r>
            <a:r>
              <a:rPr sz="2000" dirty="0">
                <a:latin typeface="Calibri"/>
                <a:cs typeface="Calibri"/>
              </a:rPr>
              <a:t>viewing</a:t>
            </a:r>
            <a:r>
              <a:rPr sz="2000" spc="-60" dirty="0">
                <a:latin typeface="Calibri"/>
                <a:cs typeface="Calibri"/>
              </a:rPr>
              <a:t> </a:t>
            </a:r>
            <a:r>
              <a:rPr sz="2000" dirty="0">
                <a:latin typeface="Calibri"/>
                <a:cs typeface="Calibri"/>
              </a:rPr>
              <a:t>habits</a:t>
            </a:r>
            <a:r>
              <a:rPr sz="2000" spc="-65" dirty="0">
                <a:latin typeface="Calibri"/>
                <a:cs typeface="Calibri"/>
              </a:rPr>
              <a:t> </a:t>
            </a:r>
            <a:r>
              <a:rPr sz="2000" dirty="0">
                <a:latin typeface="Calibri"/>
                <a:cs typeface="Calibri"/>
              </a:rPr>
              <a:t>of</a:t>
            </a:r>
            <a:r>
              <a:rPr sz="2000" spc="-70" dirty="0">
                <a:latin typeface="Calibri"/>
                <a:cs typeface="Calibri"/>
              </a:rPr>
              <a:t> </a:t>
            </a:r>
            <a:r>
              <a:rPr sz="2000" spc="-10" dirty="0">
                <a:latin typeface="Calibri"/>
                <a:cs typeface="Calibri"/>
              </a:rPr>
              <a:t>customers,</a:t>
            </a:r>
            <a:r>
              <a:rPr sz="2000" spc="-25" dirty="0">
                <a:latin typeface="Calibri"/>
                <a:cs typeface="Calibri"/>
              </a:rPr>
              <a:t> </a:t>
            </a:r>
            <a:r>
              <a:rPr sz="2000" dirty="0">
                <a:latin typeface="Calibri"/>
                <a:cs typeface="Calibri"/>
              </a:rPr>
              <a:t>where</a:t>
            </a:r>
            <a:r>
              <a:rPr sz="2000" spc="-65" dirty="0">
                <a:latin typeface="Calibri"/>
                <a:cs typeface="Calibri"/>
              </a:rPr>
              <a:t> </a:t>
            </a:r>
            <a:r>
              <a:rPr sz="2000" dirty="0">
                <a:latin typeface="Calibri"/>
                <a:cs typeface="Calibri"/>
              </a:rPr>
              <a:t>they</a:t>
            </a:r>
            <a:r>
              <a:rPr sz="2000" spc="-50" dirty="0">
                <a:latin typeface="Calibri"/>
                <a:cs typeface="Calibri"/>
              </a:rPr>
              <a:t> </a:t>
            </a:r>
            <a:r>
              <a:rPr sz="2000" dirty="0">
                <a:latin typeface="Calibri"/>
                <a:cs typeface="Calibri"/>
              </a:rPr>
              <a:t>opt</a:t>
            </a:r>
            <a:r>
              <a:rPr sz="2000" spc="-50" dirty="0">
                <a:latin typeface="Calibri"/>
                <a:cs typeface="Calibri"/>
              </a:rPr>
              <a:t> </a:t>
            </a:r>
            <a:r>
              <a:rPr sz="2000" dirty="0">
                <a:latin typeface="Calibri"/>
                <a:cs typeface="Calibri"/>
              </a:rPr>
              <a:t>for</a:t>
            </a:r>
            <a:r>
              <a:rPr sz="2000" spc="-55" dirty="0">
                <a:latin typeface="Calibri"/>
                <a:cs typeface="Calibri"/>
              </a:rPr>
              <a:t> </a:t>
            </a:r>
            <a:r>
              <a:rPr sz="2000" spc="-10" dirty="0">
                <a:latin typeface="Calibri"/>
                <a:cs typeface="Calibri"/>
              </a:rPr>
              <a:t>rentals</a:t>
            </a:r>
            <a:r>
              <a:rPr sz="2000" spc="-70" dirty="0">
                <a:latin typeface="Calibri"/>
                <a:cs typeface="Calibri"/>
              </a:rPr>
              <a:t> </a:t>
            </a:r>
            <a:r>
              <a:rPr sz="2000" dirty="0">
                <a:latin typeface="Calibri"/>
                <a:cs typeface="Calibri"/>
              </a:rPr>
              <a:t>that</a:t>
            </a:r>
            <a:r>
              <a:rPr sz="2000" spc="-50" dirty="0">
                <a:latin typeface="Calibri"/>
                <a:cs typeface="Calibri"/>
              </a:rPr>
              <a:t> </a:t>
            </a:r>
            <a:r>
              <a:rPr sz="2000" spc="-10" dirty="0">
                <a:latin typeface="Calibri"/>
                <a:cs typeface="Calibri"/>
              </a:rPr>
              <a:t>cater </a:t>
            </a:r>
            <a:r>
              <a:rPr sz="2000" dirty="0">
                <a:latin typeface="Calibri"/>
                <a:cs typeface="Calibri"/>
              </a:rPr>
              <a:t>to</a:t>
            </a:r>
            <a:r>
              <a:rPr sz="2000" spc="-50" dirty="0">
                <a:latin typeface="Calibri"/>
                <a:cs typeface="Calibri"/>
              </a:rPr>
              <a:t> </a:t>
            </a:r>
            <a:r>
              <a:rPr sz="2000" dirty="0">
                <a:latin typeface="Calibri"/>
                <a:cs typeface="Calibri"/>
              </a:rPr>
              <a:t>their</a:t>
            </a:r>
            <a:r>
              <a:rPr sz="2000" spc="-50" dirty="0">
                <a:latin typeface="Calibri"/>
                <a:cs typeface="Calibri"/>
              </a:rPr>
              <a:t> </a:t>
            </a:r>
            <a:r>
              <a:rPr sz="2000" dirty="0">
                <a:latin typeface="Calibri"/>
                <a:cs typeface="Calibri"/>
              </a:rPr>
              <a:t>short</a:t>
            </a:r>
            <a:r>
              <a:rPr sz="2000" spc="-45" dirty="0">
                <a:latin typeface="Calibri"/>
                <a:cs typeface="Calibri"/>
              </a:rPr>
              <a:t> </a:t>
            </a:r>
            <a:r>
              <a:rPr sz="2000" dirty="0">
                <a:latin typeface="Calibri"/>
                <a:cs typeface="Calibri"/>
              </a:rPr>
              <a:t>to</a:t>
            </a:r>
            <a:r>
              <a:rPr sz="2000" spc="-45" dirty="0">
                <a:latin typeface="Calibri"/>
                <a:cs typeface="Calibri"/>
              </a:rPr>
              <a:t> </a:t>
            </a:r>
            <a:r>
              <a:rPr sz="2000" spc="-10" dirty="0">
                <a:latin typeface="Calibri"/>
                <a:cs typeface="Calibri"/>
              </a:rPr>
              <a:t>medium-</a:t>
            </a:r>
            <a:r>
              <a:rPr sz="2000" dirty="0">
                <a:latin typeface="Calibri"/>
                <a:cs typeface="Calibri"/>
              </a:rPr>
              <a:t>term</a:t>
            </a:r>
            <a:r>
              <a:rPr sz="2000" spc="-55" dirty="0">
                <a:latin typeface="Calibri"/>
                <a:cs typeface="Calibri"/>
              </a:rPr>
              <a:t> </a:t>
            </a:r>
            <a:r>
              <a:rPr sz="2000" spc="-10" dirty="0">
                <a:latin typeface="Calibri"/>
                <a:cs typeface="Calibri"/>
              </a:rPr>
              <a:t>entertainment</a:t>
            </a:r>
            <a:r>
              <a:rPr sz="2000" spc="-45" dirty="0">
                <a:latin typeface="Calibri"/>
                <a:cs typeface="Calibri"/>
              </a:rPr>
              <a:t> </a:t>
            </a:r>
            <a:r>
              <a:rPr sz="2000" spc="-10" dirty="0">
                <a:latin typeface="Calibri"/>
                <a:cs typeface="Calibri"/>
              </a:rPr>
              <a:t>needs.</a:t>
            </a:r>
            <a:endParaRPr sz="2000" dirty="0">
              <a:latin typeface="Calibri"/>
              <a:cs typeface="Calibri"/>
            </a:endParaRPr>
          </a:p>
          <a:p>
            <a:pPr marL="12700" marR="17780">
              <a:lnSpc>
                <a:spcPct val="109800"/>
              </a:lnSpc>
              <a:spcBef>
                <a:spcPts val="795"/>
              </a:spcBef>
            </a:pPr>
            <a:r>
              <a:rPr sz="2000" dirty="0">
                <a:latin typeface="Calibri"/>
                <a:cs typeface="Calibri"/>
              </a:rPr>
              <a:t>The</a:t>
            </a:r>
            <a:r>
              <a:rPr sz="2000" spc="-55" dirty="0">
                <a:latin typeface="Calibri"/>
                <a:cs typeface="Calibri"/>
              </a:rPr>
              <a:t> </a:t>
            </a:r>
            <a:r>
              <a:rPr sz="2000" dirty="0">
                <a:latin typeface="Calibri"/>
                <a:cs typeface="Calibri"/>
              </a:rPr>
              <a:t>data</a:t>
            </a:r>
            <a:r>
              <a:rPr sz="2000" spc="-35" dirty="0">
                <a:latin typeface="Calibri"/>
                <a:cs typeface="Calibri"/>
              </a:rPr>
              <a:t> </a:t>
            </a:r>
            <a:r>
              <a:rPr sz="2000" dirty="0">
                <a:latin typeface="Calibri"/>
                <a:cs typeface="Calibri"/>
              </a:rPr>
              <a:t>also</a:t>
            </a:r>
            <a:r>
              <a:rPr sz="2000" spc="-45" dirty="0">
                <a:latin typeface="Calibri"/>
                <a:cs typeface="Calibri"/>
              </a:rPr>
              <a:t> </a:t>
            </a:r>
            <a:r>
              <a:rPr sz="2000" spc="-10" dirty="0">
                <a:latin typeface="Calibri"/>
                <a:cs typeface="Calibri"/>
              </a:rPr>
              <a:t>highlights</a:t>
            </a:r>
            <a:r>
              <a:rPr sz="2000" spc="-50" dirty="0">
                <a:latin typeface="Calibri"/>
                <a:cs typeface="Calibri"/>
              </a:rPr>
              <a:t> </a:t>
            </a:r>
            <a:r>
              <a:rPr sz="2000" dirty="0">
                <a:latin typeface="Calibri"/>
                <a:cs typeface="Calibri"/>
              </a:rPr>
              <a:t>a</a:t>
            </a:r>
            <a:r>
              <a:rPr sz="2000" spc="-35" dirty="0">
                <a:latin typeface="Calibri"/>
                <a:cs typeface="Calibri"/>
              </a:rPr>
              <a:t> </a:t>
            </a:r>
            <a:r>
              <a:rPr sz="2000" spc="-10" dirty="0">
                <a:latin typeface="Calibri"/>
                <a:cs typeface="Calibri"/>
              </a:rPr>
              <a:t>noteworthy</a:t>
            </a:r>
            <a:r>
              <a:rPr sz="2000" spc="-40" dirty="0">
                <a:latin typeface="Calibri"/>
                <a:cs typeface="Calibri"/>
              </a:rPr>
              <a:t> </a:t>
            </a:r>
            <a:r>
              <a:rPr sz="2000" spc="-10" dirty="0">
                <a:latin typeface="Calibri"/>
                <a:cs typeface="Calibri"/>
              </a:rPr>
              <a:t>pattern</a:t>
            </a:r>
            <a:r>
              <a:rPr sz="2000" spc="10" dirty="0">
                <a:latin typeface="Calibri"/>
                <a:cs typeface="Calibri"/>
              </a:rPr>
              <a:t> </a:t>
            </a:r>
            <a:r>
              <a:rPr sz="2000" dirty="0">
                <a:latin typeface="Calibri"/>
                <a:cs typeface="Calibri"/>
              </a:rPr>
              <a:t>-</a:t>
            </a:r>
            <a:r>
              <a:rPr sz="2000" spc="-55" dirty="0">
                <a:latin typeface="Calibri"/>
                <a:cs typeface="Calibri"/>
              </a:rPr>
              <a:t> </a:t>
            </a:r>
            <a:r>
              <a:rPr sz="2000" dirty="0">
                <a:latin typeface="Calibri"/>
                <a:cs typeface="Calibri"/>
              </a:rPr>
              <a:t>the</a:t>
            </a:r>
            <a:r>
              <a:rPr sz="2000" spc="-50" dirty="0">
                <a:latin typeface="Calibri"/>
                <a:cs typeface="Calibri"/>
              </a:rPr>
              <a:t> </a:t>
            </a:r>
            <a:r>
              <a:rPr sz="2000" dirty="0">
                <a:latin typeface="Calibri"/>
                <a:cs typeface="Calibri"/>
              </a:rPr>
              <a:t>6th</a:t>
            </a:r>
            <a:r>
              <a:rPr sz="2000" spc="-35" dirty="0">
                <a:latin typeface="Calibri"/>
                <a:cs typeface="Calibri"/>
              </a:rPr>
              <a:t> </a:t>
            </a:r>
            <a:r>
              <a:rPr sz="2000" dirty="0">
                <a:latin typeface="Calibri"/>
                <a:cs typeface="Calibri"/>
              </a:rPr>
              <a:t>month</a:t>
            </a:r>
            <a:r>
              <a:rPr sz="2000" spc="-10" dirty="0">
                <a:latin typeface="Calibri"/>
                <a:cs typeface="Calibri"/>
              </a:rPr>
              <a:t> </a:t>
            </a:r>
            <a:r>
              <a:rPr sz="2000" dirty="0">
                <a:latin typeface="Calibri"/>
                <a:cs typeface="Calibri"/>
              </a:rPr>
              <a:t>appears</a:t>
            </a:r>
            <a:r>
              <a:rPr sz="2000" spc="-50" dirty="0">
                <a:latin typeface="Calibri"/>
                <a:cs typeface="Calibri"/>
              </a:rPr>
              <a:t> </a:t>
            </a:r>
            <a:r>
              <a:rPr sz="2000" dirty="0">
                <a:latin typeface="Calibri"/>
                <a:cs typeface="Calibri"/>
              </a:rPr>
              <a:t>as</a:t>
            </a:r>
            <a:r>
              <a:rPr sz="2000" spc="-45" dirty="0">
                <a:latin typeface="Calibri"/>
                <a:cs typeface="Calibri"/>
              </a:rPr>
              <a:t> </a:t>
            </a:r>
            <a:r>
              <a:rPr sz="2000" dirty="0">
                <a:latin typeface="Calibri"/>
                <a:cs typeface="Calibri"/>
              </a:rPr>
              <a:t>the</a:t>
            </a:r>
            <a:r>
              <a:rPr sz="2000" spc="-50" dirty="0">
                <a:latin typeface="Calibri"/>
                <a:cs typeface="Calibri"/>
              </a:rPr>
              <a:t> </a:t>
            </a:r>
            <a:r>
              <a:rPr sz="2000" spc="-20" dirty="0">
                <a:latin typeface="Calibri"/>
                <a:cs typeface="Calibri"/>
              </a:rPr>
              <a:t>peak </a:t>
            </a:r>
            <a:r>
              <a:rPr sz="2000" dirty="0">
                <a:latin typeface="Calibri"/>
                <a:cs typeface="Calibri"/>
              </a:rPr>
              <a:t>month</a:t>
            </a:r>
            <a:r>
              <a:rPr sz="2000" spc="-50" dirty="0">
                <a:latin typeface="Calibri"/>
                <a:cs typeface="Calibri"/>
              </a:rPr>
              <a:t> </a:t>
            </a:r>
            <a:r>
              <a:rPr sz="2000" dirty="0">
                <a:latin typeface="Calibri"/>
                <a:cs typeface="Calibri"/>
              </a:rPr>
              <a:t>for</a:t>
            </a:r>
            <a:r>
              <a:rPr sz="2000" spc="-50" dirty="0">
                <a:latin typeface="Calibri"/>
                <a:cs typeface="Calibri"/>
              </a:rPr>
              <a:t> </a:t>
            </a:r>
            <a:r>
              <a:rPr sz="2000" spc="-10" dirty="0">
                <a:latin typeface="Calibri"/>
                <a:cs typeface="Calibri"/>
              </a:rPr>
              <a:t>viewers.</a:t>
            </a:r>
            <a:r>
              <a:rPr sz="2000" spc="-50" dirty="0">
                <a:latin typeface="Calibri"/>
                <a:cs typeface="Calibri"/>
              </a:rPr>
              <a:t> </a:t>
            </a:r>
            <a:r>
              <a:rPr sz="2000" dirty="0">
                <a:latin typeface="Calibri"/>
                <a:cs typeface="Calibri"/>
              </a:rPr>
              <a:t>This</a:t>
            </a:r>
            <a:r>
              <a:rPr sz="2000" spc="-60" dirty="0">
                <a:latin typeface="Calibri"/>
                <a:cs typeface="Calibri"/>
              </a:rPr>
              <a:t> </a:t>
            </a:r>
            <a:r>
              <a:rPr sz="2000" dirty="0">
                <a:latin typeface="Calibri"/>
                <a:cs typeface="Calibri"/>
              </a:rPr>
              <a:t>signifies</a:t>
            </a:r>
            <a:r>
              <a:rPr sz="2000" spc="-65" dirty="0">
                <a:latin typeface="Calibri"/>
                <a:cs typeface="Calibri"/>
              </a:rPr>
              <a:t> </a:t>
            </a:r>
            <a:r>
              <a:rPr sz="2000" dirty="0">
                <a:latin typeface="Calibri"/>
                <a:cs typeface="Calibri"/>
              </a:rPr>
              <a:t>a</a:t>
            </a:r>
            <a:r>
              <a:rPr sz="2000" spc="-45" dirty="0">
                <a:latin typeface="Calibri"/>
                <a:cs typeface="Calibri"/>
              </a:rPr>
              <a:t> </a:t>
            </a:r>
            <a:r>
              <a:rPr sz="2000" spc="-10" dirty="0">
                <a:latin typeface="Calibri"/>
                <a:cs typeface="Calibri"/>
              </a:rPr>
              <a:t>significant</a:t>
            </a:r>
            <a:r>
              <a:rPr sz="2000" spc="-45" dirty="0">
                <a:latin typeface="Calibri"/>
                <a:cs typeface="Calibri"/>
              </a:rPr>
              <a:t> </a:t>
            </a:r>
            <a:r>
              <a:rPr sz="2000" spc="-10" dirty="0">
                <a:latin typeface="Calibri"/>
                <a:cs typeface="Calibri"/>
              </a:rPr>
              <a:t>spike</a:t>
            </a:r>
            <a:r>
              <a:rPr sz="2000" spc="-60" dirty="0">
                <a:latin typeface="Calibri"/>
                <a:cs typeface="Calibri"/>
              </a:rPr>
              <a:t> </a:t>
            </a:r>
            <a:r>
              <a:rPr sz="2000" dirty="0">
                <a:latin typeface="Calibri"/>
                <a:cs typeface="Calibri"/>
              </a:rPr>
              <a:t>in</a:t>
            </a:r>
            <a:r>
              <a:rPr sz="2000" spc="-45" dirty="0">
                <a:latin typeface="Calibri"/>
                <a:cs typeface="Calibri"/>
              </a:rPr>
              <a:t> </a:t>
            </a:r>
            <a:r>
              <a:rPr sz="2000" spc="-10" dirty="0">
                <a:latin typeface="Calibri"/>
                <a:cs typeface="Calibri"/>
              </a:rPr>
              <a:t>rentals</a:t>
            </a:r>
            <a:r>
              <a:rPr sz="2000" spc="-40" dirty="0">
                <a:latin typeface="Calibri"/>
                <a:cs typeface="Calibri"/>
              </a:rPr>
              <a:t> </a:t>
            </a:r>
            <a:r>
              <a:rPr sz="2000" dirty="0">
                <a:latin typeface="Calibri"/>
                <a:cs typeface="Calibri"/>
              </a:rPr>
              <a:t>during</a:t>
            </a:r>
            <a:r>
              <a:rPr sz="2000" spc="-55" dirty="0">
                <a:latin typeface="Calibri"/>
                <a:cs typeface="Calibri"/>
              </a:rPr>
              <a:t> </a:t>
            </a:r>
            <a:r>
              <a:rPr sz="2000" dirty="0">
                <a:latin typeface="Calibri"/>
                <a:cs typeface="Calibri"/>
              </a:rPr>
              <a:t>this</a:t>
            </a:r>
            <a:r>
              <a:rPr sz="2000" spc="-70" dirty="0">
                <a:latin typeface="Calibri"/>
                <a:cs typeface="Calibri"/>
              </a:rPr>
              <a:t> </a:t>
            </a:r>
            <a:r>
              <a:rPr sz="2000" spc="-10" dirty="0">
                <a:latin typeface="Calibri"/>
                <a:cs typeface="Calibri"/>
              </a:rPr>
              <a:t>period, </a:t>
            </a:r>
            <a:r>
              <a:rPr sz="2000" dirty="0">
                <a:latin typeface="Calibri"/>
                <a:cs typeface="Calibri"/>
              </a:rPr>
              <a:t>aligning</a:t>
            </a:r>
            <a:r>
              <a:rPr sz="2000" spc="-65" dirty="0">
                <a:latin typeface="Calibri"/>
                <a:cs typeface="Calibri"/>
              </a:rPr>
              <a:t> </a:t>
            </a:r>
            <a:r>
              <a:rPr sz="2000" dirty="0">
                <a:latin typeface="Calibri"/>
                <a:cs typeface="Calibri"/>
              </a:rPr>
              <a:t>with</a:t>
            </a:r>
            <a:r>
              <a:rPr sz="2000" spc="-55" dirty="0">
                <a:latin typeface="Calibri"/>
                <a:cs typeface="Calibri"/>
              </a:rPr>
              <a:t> </a:t>
            </a:r>
            <a:r>
              <a:rPr sz="2000" dirty="0">
                <a:latin typeface="Calibri"/>
                <a:cs typeface="Calibri"/>
              </a:rPr>
              <a:t>a</a:t>
            </a:r>
            <a:r>
              <a:rPr sz="2000" spc="-55" dirty="0">
                <a:latin typeface="Calibri"/>
                <a:cs typeface="Calibri"/>
              </a:rPr>
              <a:t> </a:t>
            </a:r>
            <a:r>
              <a:rPr sz="2000" dirty="0">
                <a:latin typeface="Calibri"/>
                <a:cs typeface="Calibri"/>
              </a:rPr>
              <a:t>specific</a:t>
            </a:r>
            <a:r>
              <a:rPr sz="2000" spc="-65" dirty="0">
                <a:latin typeface="Calibri"/>
                <a:cs typeface="Calibri"/>
              </a:rPr>
              <a:t> </a:t>
            </a:r>
            <a:r>
              <a:rPr sz="2000" dirty="0">
                <a:latin typeface="Calibri"/>
                <a:cs typeface="Calibri"/>
              </a:rPr>
              <a:t>season</a:t>
            </a:r>
            <a:r>
              <a:rPr sz="2000" spc="-35" dirty="0">
                <a:latin typeface="Calibri"/>
                <a:cs typeface="Calibri"/>
              </a:rPr>
              <a:t> </a:t>
            </a:r>
            <a:r>
              <a:rPr sz="2000" dirty="0">
                <a:latin typeface="Calibri"/>
                <a:cs typeface="Calibri"/>
              </a:rPr>
              <a:t>or</a:t>
            </a:r>
            <a:r>
              <a:rPr sz="2000" spc="-60" dirty="0">
                <a:latin typeface="Calibri"/>
                <a:cs typeface="Calibri"/>
              </a:rPr>
              <a:t> </a:t>
            </a:r>
            <a:r>
              <a:rPr sz="2000" spc="-10" dirty="0">
                <a:latin typeface="Calibri"/>
                <a:cs typeface="Calibri"/>
              </a:rPr>
              <a:t>customer</a:t>
            </a:r>
            <a:r>
              <a:rPr sz="2000" spc="-60" dirty="0">
                <a:latin typeface="Calibri"/>
                <a:cs typeface="Calibri"/>
              </a:rPr>
              <a:t> </a:t>
            </a:r>
            <a:r>
              <a:rPr sz="2000" dirty="0">
                <a:latin typeface="Calibri"/>
                <a:cs typeface="Calibri"/>
              </a:rPr>
              <a:t>behaviour</a:t>
            </a:r>
            <a:r>
              <a:rPr sz="2000" spc="-55" dirty="0">
                <a:latin typeface="Calibri"/>
                <a:cs typeface="Calibri"/>
              </a:rPr>
              <a:t> </a:t>
            </a:r>
            <a:r>
              <a:rPr sz="2000" spc="-10" dirty="0">
                <a:latin typeface="Calibri"/>
                <a:cs typeface="Calibri"/>
              </a:rPr>
              <a:t>pattern.</a:t>
            </a:r>
            <a:r>
              <a:rPr sz="2000" spc="-60" dirty="0">
                <a:latin typeface="Calibri"/>
                <a:cs typeface="Calibri"/>
              </a:rPr>
              <a:t> </a:t>
            </a:r>
            <a:r>
              <a:rPr sz="2000" spc="-10" dirty="0">
                <a:latin typeface="Calibri"/>
                <a:cs typeface="Calibri"/>
              </a:rPr>
              <a:t>Understanding</a:t>
            </a:r>
            <a:r>
              <a:rPr sz="2000" spc="-65" dirty="0">
                <a:latin typeface="Calibri"/>
                <a:cs typeface="Calibri"/>
              </a:rPr>
              <a:t> </a:t>
            </a:r>
            <a:r>
              <a:rPr sz="2000" spc="-20" dirty="0">
                <a:latin typeface="Calibri"/>
                <a:cs typeface="Calibri"/>
              </a:rPr>
              <a:t>this </a:t>
            </a:r>
            <a:r>
              <a:rPr sz="2000" dirty="0">
                <a:latin typeface="Calibri"/>
                <a:cs typeface="Calibri"/>
              </a:rPr>
              <a:t>peak</a:t>
            </a:r>
            <a:r>
              <a:rPr sz="2000" spc="-50" dirty="0">
                <a:latin typeface="Calibri"/>
                <a:cs typeface="Calibri"/>
              </a:rPr>
              <a:t> </a:t>
            </a:r>
            <a:r>
              <a:rPr sz="2000" dirty="0">
                <a:latin typeface="Calibri"/>
                <a:cs typeface="Calibri"/>
              </a:rPr>
              <a:t>month</a:t>
            </a:r>
            <a:r>
              <a:rPr sz="2000" spc="-50" dirty="0">
                <a:latin typeface="Calibri"/>
                <a:cs typeface="Calibri"/>
              </a:rPr>
              <a:t> </a:t>
            </a:r>
            <a:r>
              <a:rPr sz="2000" spc="-10" dirty="0">
                <a:latin typeface="Calibri"/>
                <a:cs typeface="Calibri"/>
              </a:rPr>
              <a:t>presents</a:t>
            </a:r>
            <a:r>
              <a:rPr sz="2000" spc="-65" dirty="0">
                <a:latin typeface="Calibri"/>
                <a:cs typeface="Calibri"/>
              </a:rPr>
              <a:t> </a:t>
            </a:r>
            <a:r>
              <a:rPr sz="2000" dirty="0">
                <a:latin typeface="Calibri"/>
                <a:cs typeface="Calibri"/>
              </a:rPr>
              <a:t>an</a:t>
            </a:r>
            <a:r>
              <a:rPr sz="2000" spc="-45" dirty="0">
                <a:latin typeface="Calibri"/>
                <a:cs typeface="Calibri"/>
              </a:rPr>
              <a:t> </a:t>
            </a:r>
            <a:r>
              <a:rPr sz="2000" dirty="0">
                <a:latin typeface="Calibri"/>
                <a:cs typeface="Calibri"/>
              </a:rPr>
              <a:t>opportunity</a:t>
            </a:r>
            <a:r>
              <a:rPr sz="2000" spc="-50" dirty="0">
                <a:latin typeface="Calibri"/>
                <a:cs typeface="Calibri"/>
              </a:rPr>
              <a:t> </a:t>
            </a:r>
            <a:r>
              <a:rPr sz="2000" dirty="0">
                <a:latin typeface="Calibri"/>
                <a:cs typeface="Calibri"/>
              </a:rPr>
              <a:t>for</a:t>
            </a:r>
            <a:r>
              <a:rPr sz="2000" spc="-50" dirty="0">
                <a:latin typeface="Calibri"/>
                <a:cs typeface="Calibri"/>
              </a:rPr>
              <a:t> </a:t>
            </a:r>
            <a:r>
              <a:rPr sz="2000" spc="-10" dirty="0">
                <a:latin typeface="Calibri"/>
                <a:cs typeface="Calibri"/>
              </a:rPr>
              <a:t>rental</a:t>
            </a:r>
            <a:r>
              <a:rPr sz="2000" spc="-50" dirty="0">
                <a:latin typeface="Calibri"/>
                <a:cs typeface="Calibri"/>
              </a:rPr>
              <a:t> </a:t>
            </a:r>
            <a:r>
              <a:rPr sz="2000" spc="-20" dirty="0">
                <a:latin typeface="Calibri"/>
                <a:cs typeface="Calibri"/>
              </a:rPr>
              <a:t>stores</a:t>
            </a:r>
            <a:r>
              <a:rPr sz="2000" spc="-65" dirty="0">
                <a:latin typeface="Calibri"/>
                <a:cs typeface="Calibri"/>
              </a:rPr>
              <a:t> </a:t>
            </a:r>
            <a:r>
              <a:rPr sz="2000" dirty="0">
                <a:latin typeface="Calibri"/>
                <a:cs typeface="Calibri"/>
              </a:rPr>
              <a:t>to tailor</a:t>
            </a:r>
            <a:r>
              <a:rPr sz="2000" spc="-50" dirty="0">
                <a:latin typeface="Calibri"/>
                <a:cs typeface="Calibri"/>
              </a:rPr>
              <a:t> </a:t>
            </a:r>
            <a:r>
              <a:rPr sz="2000" dirty="0">
                <a:latin typeface="Calibri"/>
                <a:cs typeface="Calibri"/>
              </a:rPr>
              <a:t>their</a:t>
            </a:r>
            <a:r>
              <a:rPr sz="2000" spc="-60" dirty="0">
                <a:latin typeface="Calibri"/>
                <a:cs typeface="Calibri"/>
              </a:rPr>
              <a:t> </a:t>
            </a:r>
            <a:r>
              <a:rPr sz="2000" spc="-10" dirty="0">
                <a:latin typeface="Calibri"/>
                <a:cs typeface="Calibri"/>
              </a:rPr>
              <a:t>marketing</a:t>
            </a:r>
            <a:r>
              <a:rPr sz="2000" spc="-30" dirty="0">
                <a:latin typeface="Calibri"/>
                <a:cs typeface="Calibri"/>
              </a:rPr>
              <a:t> </a:t>
            </a:r>
            <a:r>
              <a:rPr sz="2000" spc="-10" dirty="0">
                <a:latin typeface="Calibri"/>
                <a:cs typeface="Calibri"/>
              </a:rPr>
              <a:t>efforts, </a:t>
            </a:r>
            <a:r>
              <a:rPr sz="2000" dirty="0">
                <a:latin typeface="Calibri"/>
                <a:cs typeface="Calibri"/>
              </a:rPr>
              <a:t>special</a:t>
            </a:r>
            <a:r>
              <a:rPr sz="2000" spc="-60" dirty="0">
                <a:latin typeface="Calibri"/>
                <a:cs typeface="Calibri"/>
              </a:rPr>
              <a:t> </a:t>
            </a:r>
            <a:r>
              <a:rPr sz="2000" dirty="0">
                <a:latin typeface="Calibri"/>
                <a:cs typeface="Calibri"/>
              </a:rPr>
              <a:t>promotions,</a:t>
            </a:r>
            <a:r>
              <a:rPr sz="2000" spc="-50" dirty="0">
                <a:latin typeface="Calibri"/>
                <a:cs typeface="Calibri"/>
              </a:rPr>
              <a:t> </a:t>
            </a:r>
            <a:r>
              <a:rPr sz="2000" dirty="0">
                <a:latin typeface="Calibri"/>
                <a:cs typeface="Calibri"/>
              </a:rPr>
              <a:t>and</a:t>
            </a:r>
            <a:r>
              <a:rPr sz="2000" spc="-50" dirty="0">
                <a:latin typeface="Calibri"/>
                <a:cs typeface="Calibri"/>
              </a:rPr>
              <a:t> </a:t>
            </a:r>
            <a:r>
              <a:rPr sz="2000" dirty="0">
                <a:latin typeface="Calibri"/>
                <a:cs typeface="Calibri"/>
              </a:rPr>
              <a:t>film</a:t>
            </a:r>
            <a:r>
              <a:rPr sz="2000" spc="-65" dirty="0">
                <a:latin typeface="Calibri"/>
                <a:cs typeface="Calibri"/>
              </a:rPr>
              <a:t> </a:t>
            </a:r>
            <a:r>
              <a:rPr sz="2000" dirty="0">
                <a:latin typeface="Calibri"/>
                <a:cs typeface="Calibri"/>
              </a:rPr>
              <a:t>selections</a:t>
            </a:r>
            <a:r>
              <a:rPr sz="2000" spc="-65" dirty="0">
                <a:latin typeface="Calibri"/>
                <a:cs typeface="Calibri"/>
              </a:rPr>
              <a:t> </a:t>
            </a:r>
            <a:r>
              <a:rPr sz="2000" dirty="0">
                <a:latin typeface="Calibri"/>
                <a:cs typeface="Calibri"/>
              </a:rPr>
              <a:t>to</a:t>
            </a:r>
            <a:r>
              <a:rPr sz="2000" spc="-55" dirty="0">
                <a:latin typeface="Calibri"/>
                <a:cs typeface="Calibri"/>
              </a:rPr>
              <a:t> </a:t>
            </a:r>
            <a:r>
              <a:rPr sz="2000" spc="-10" dirty="0">
                <a:latin typeface="Calibri"/>
                <a:cs typeface="Calibri"/>
              </a:rPr>
              <a:t>capitalize</a:t>
            </a:r>
            <a:r>
              <a:rPr sz="2000" spc="-60" dirty="0">
                <a:latin typeface="Calibri"/>
                <a:cs typeface="Calibri"/>
              </a:rPr>
              <a:t> </a:t>
            </a:r>
            <a:r>
              <a:rPr sz="2000" dirty="0">
                <a:latin typeface="Calibri"/>
                <a:cs typeface="Calibri"/>
              </a:rPr>
              <a:t>on</a:t>
            </a:r>
            <a:r>
              <a:rPr sz="2000" spc="-50" dirty="0">
                <a:latin typeface="Calibri"/>
                <a:cs typeface="Calibri"/>
              </a:rPr>
              <a:t> </a:t>
            </a:r>
            <a:r>
              <a:rPr sz="2000" dirty="0">
                <a:latin typeface="Calibri"/>
                <a:cs typeface="Calibri"/>
              </a:rPr>
              <a:t>this</a:t>
            </a:r>
            <a:r>
              <a:rPr sz="2000" spc="-70" dirty="0">
                <a:latin typeface="Calibri"/>
                <a:cs typeface="Calibri"/>
              </a:rPr>
              <a:t> </a:t>
            </a:r>
            <a:r>
              <a:rPr sz="2000" dirty="0">
                <a:latin typeface="Calibri"/>
                <a:cs typeface="Calibri"/>
              </a:rPr>
              <a:t>surge</a:t>
            </a:r>
            <a:r>
              <a:rPr sz="2000" spc="-60" dirty="0">
                <a:latin typeface="Calibri"/>
                <a:cs typeface="Calibri"/>
              </a:rPr>
              <a:t> </a:t>
            </a:r>
            <a:r>
              <a:rPr sz="2000" dirty="0">
                <a:latin typeface="Calibri"/>
                <a:cs typeface="Calibri"/>
              </a:rPr>
              <a:t>in</a:t>
            </a:r>
            <a:r>
              <a:rPr sz="2000" spc="-50" dirty="0">
                <a:latin typeface="Calibri"/>
                <a:cs typeface="Calibri"/>
              </a:rPr>
              <a:t> </a:t>
            </a:r>
            <a:r>
              <a:rPr sz="2000" spc="-10" dirty="0">
                <a:latin typeface="Calibri"/>
                <a:cs typeface="Calibri"/>
              </a:rPr>
              <a:t>customer</a:t>
            </a:r>
            <a:endParaRPr sz="2000" dirty="0">
              <a:latin typeface="Calibri"/>
              <a:cs typeface="Calibri"/>
            </a:endParaRPr>
          </a:p>
          <a:p>
            <a:pPr marL="12700">
              <a:lnSpc>
                <a:spcPct val="100000"/>
              </a:lnSpc>
              <a:spcBef>
                <a:spcPts val="240"/>
              </a:spcBef>
            </a:pPr>
            <a:r>
              <a:rPr sz="2000" spc="-10" dirty="0">
                <a:latin typeface="Calibri"/>
                <a:cs typeface="Calibri"/>
              </a:rPr>
              <a:t>engagement.</a:t>
            </a:r>
            <a:endParaRPr sz="2000" dirty="0">
              <a:latin typeface="Calibri"/>
              <a:cs typeface="Calibri"/>
            </a:endParaRPr>
          </a:p>
        </p:txBody>
      </p:sp>
      <p:pic>
        <p:nvPicPr>
          <p:cNvPr id="3" name="object 9">
            <a:extLst>
              <a:ext uri="{FF2B5EF4-FFF2-40B4-BE49-F238E27FC236}">
                <a16:creationId xmlns:a16="http://schemas.microsoft.com/office/drawing/2014/main" id="{928342DC-538A-484C-9B1B-B41FA97B2286}"/>
              </a:ext>
            </a:extLst>
          </p:cNvPr>
          <p:cNvPicPr/>
          <p:nvPr/>
        </p:nvPicPr>
        <p:blipFill>
          <a:blip r:embed="rId2" cstate="print"/>
          <a:stretch>
            <a:fillRect/>
          </a:stretch>
        </p:blipFill>
        <p:spPr>
          <a:xfrm>
            <a:off x="6735402" y="528245"/>
            <a:ext cx="5271871" cy="5281427"/>
          </a:xfrm>
          <a:prstGeom prst="rect">
            <a:avLst/>
          </a:prstGeom>
        </p:spPr>
      </p:pic>
    </p:spTree>
    <p:extLst>
      <p:ext uri="{BB962C8B-B14F-4D97-AF65-F5344CB8AC3E}">
        <p14:creationId xmlns:p14="http://schemas.microsoft.com/office/powerpoint/2010/main" val="6075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8">
            <a:extLst>
              <a:ext uri="{FF2B5EF4-FFF2-40B4-BE49-F238E27FC236}">
                <a16:creationId xmlns:a16="http://schemas.microsoft.com/office/drawing/2014/main" id="{277C4821-29DB-414E-9EB7-741349683513}"/>
              </a:ext>
            </a:extLst>
          </p:cNvPr>
          <p:cNvPicPr/>
          <p:nvPr/>
        </p:nvPicPr>
        <p:blipFill>
          <a:blip r:embed="rId2" cstate="print"/>
          <a:stretch>
            <a:fillRect/>
          </a:stretch>
        </p:blipFill>
        <p:spPr>
          <a:xfrm>
            <a:off x="1810327" y="1"/>
            <a:ext cx="6788728" cy="3666836"/>
          </a:xfrm>
          <a:prstGeom prst="rect">
            <a:avLst/>
          </a:prstGeom>
        </p:spPr>
      </p:pic>
      <p:sp>
        <p:nvSpPr>
          <p:cNvPr id="3" name="Rectangle 2">
            <a:extLst>
              <a:ext uri="{FF2B5EF4-FFF2-40B4-BE49-F238E27FC236}">
                <a16:creationId xmlns:a16="http://schemas.microsoft.com/office/drawing/2014/main" id="{12ECC9E4-EFB9-467E-A0B7-C4A392EBA2CA}"/>
              </a:ext>
            </a:extLst>
          </p:cNvPr>
          <p:cNvSpPr/>
          <p:nvPr/>
        </p:nvSpPr>
        <p:spPr>
          <a:xfrm>
            <a:off x="161636" y="3666837"/>
            <a:ext cx="11868727" cy="2606483"/>
          </a:xfrm>
          <a:prstGeom prst="rect">
            <a:avLst/>
          </a:prstGeom>
        </p:spPr>
        <p:txBody>
          <a:bodyPr wrap="square">
            <a:spAutoFit/>
          </a:bodyPr>
          <a:lstStyle/>
          <a:p>
            <a:pPr marL="12700" marR="5080">
              <a:lnSpc>
                <a:spcPct val="109700"/>
              </a:lnSpc>
              <a:spcBef>
                <a:spcPts val="10"/>
              </a:spcBef>
            </a:pPr>
            <a:r>
              <a:rPr lang="en-GB" dirty="0">
                <a:cs typeface="Calibri"/>
              </a:rPr>
              <a:t>This</a:t>
            </a:r>
            <a:r>
              <a:rPr lang="en-GB" spc="-70" dirty="0">
                <a:cs typeface="Calibri"/>
              </a:rPr>
              <a:t> </a:t>
            </a:r>
            <a:r>
              <a:rPr lang="en-GB" dirty="0">
                <a:cs typeface="Calibri"/>
              </a:rPr>
              <a:t>insight</a:t>
            </a:r>
            <a:r>
              <a:rPr lang="en-GB" spc="-55" dirty="0">
                <a:cs typeface="Calibri"/>
              </a:rPr>
              <a:t> </a:t>
            </a:r>
            <a:r>
              <a:rPr lang="en-GB" dirty="0">
                <a:cs typeface="Calibri"/>
              </a:rPr>
              <a:t>is</a:t>
            </a:r>
            <a:r>
              <a:rPr lang="en-GB" spc="-50" dirty="0">
                <a:cs typeface="Calibri"/>
              </a:rPr>
              <a:t> </a:t>
            </a:r>
            <a:r>
              <a:rPr lang="en-GB" dirty="0">
                <a:cs typeface="Calibri"/>
              </a:rPr>
              <a:t>valuable,</a:t>
            </a:r>
            <a:r>
              <a:rPr lang="en-GB" spc="-55" dirty="0">
                <a:cs typeface="Calibri"/>
              </a:rPr>
              <a:t> </a:t>
            </a:r>
            <a:r>
              <a:rPr lang="en-GB" dirty="0">
                <a:cs typeface="Calibri"/>
              </a:rPr>
              <a:t>as</a:t>
            </a:r>
            <a:r>
              <a:rPr lang="en-GB" spc="-70" dirty="0">
                <a:cs typeface="Calibri"/>
              </a:rPr>
              <a:t> </a:t>
            </a:r>
            <a:r>
              <a:rPr lang="en-GB" dirty="0">
                <a:cs typeface="Calibri"/>
              </a:rPr>
              <a:t>it</a:t>
            </a:r>
            <a:r>
              <a:rPr lang="en-GB" spc="-55" dirty="0">
                <a:cs typeface="Calibri"/>
              </a:rPr>
              <a:t> </a:t>
            </a:r>
            <a:r>
              <a:rPr lang="en-GB" dirty="0">
                <a:cs typeface="Calibri"/>
              </a:rPr>
              <a:t>can</a:t>
            </a:r>
            <a:r>
              <a:rPr lang="en-GB" spc="-50" dirty="0">
                <a:cs typeface="Calibri"/>
              </a:rPr>
              <a:t> </a:t>
            </a:r>
            <a:r>
              <a:rPr lang="en-GB" spc="-10" dirty="0">
                <a:cs typeface="Calibri"/>
              </a:rPr>
              <a:t>guide inventory</a:t>
            </a:r>
            <a:r>
              <a:rPr lang="en-GB" spc="-40" dirty="0">
                <a:cs typeface="Calibri"/>
              </a:rPr>
              <a:t> </a:t>
            </a:r>
            <a:r>
              <a:rPr lang="en-GB" spc="-10" dirty="0">
                <a:cs typeface="Calibri"/>
              </a:rPr>
              <a:t>management</a:t>
            </a:r>
            <a:r>
              <a:rPr lang="en-GB" spc="-40" dirty="0">
                <a:cs typeface="Calibri"/>
              </a:rPr>
              <a:t> </a:t>
            </a:r>
            <a:r>
              <a:rPr lang="en-GB" dirty="0">
                <a:cs typeface="Calibri"/>
              </a:rPr>
              <a:t>decisions</a:t>
            </a:r>
            <a:r>
              <a:rPr lang="en-GB" spc="-60" dirty="0">
                <a:cs typeface="Calibri"/>
              </a:rPr>
              <a:t> </a:t>
            </a:r>
            <a:r>
              <a:rPr lang="en-GB" dirty="0">
                <a:cs typeface="Calibri"/>
              </a:rPr>
              <a:t>and</a:t>
            </a:r>
            <a:r>
              <a:rPr lang="en-GB" spc="-40" dirty="0">
                <a:cs typeface="Calibri"/>
              </a:rPr>
              <a:t> </a:t>
            </a:r>
            <a:r>
              <a:rPr lang="en-GB" spc="-10" dirty="0">
                <a:cs typeface="Calibri"/>
              </a:rPr>
              <a:t>content</a:t>
            </a:r>
            <a:r>
              <a:rPr lang="en-GB" spc="-40" dirty="0">
                <a:cs typeface="Calibri"/>
              </a:rPr>
              <a:t> </a:t>
            </a:r>
            <a:r>
              <a:rPr lang="en-GB" spc="-10" dirty="0">
                <a:cs typeface="Calibri"/>
              </a:rPr>
              <a:t>acquisition</a:t>
            </a:r>
            <a:r>
              <a:rPr lang="en-GB" spc="-40" dirty="0">
                <a:cs typeface="Calibri"/>
              </a:rPr>
              <a:t> </a:t>
            </a:r>
            <a:r>
              <a:rPr lang="en-GB" spc="-20" dirty="0">
                <a:cs typeface="Calibri"/>
              </a:rPr>
              <a:t>strategies.</a:t>
            </a:r>
            <a:r>
              <a:rPr lang="en-GB" spc="-45" dirty="0">
                <a:cs typeface="Calibri"/>
              </a:rPr>
              <a:t> </a:t>
            </a:r>
            <a:r>
              <a:rPr lang="en-GB" dirty="0">
                <a:cs typeface="Calibri"/>
              </a:rPr>
              <a:t>It</a:t>
            </a:r>
            <a:r>
              <a:rPr lang="en-GB" spc="-45" dirty="0">
                <a:cs typeface="Calibri"/>
              </a:rPr>
              <a:t> </a:t>
            </a:r>
            <a:r>
              <a:rPr lang="en-GB" spc="-10" dirty="0">
                <a:cs typeface="Calibri"/>
              </a:rPr>
              <a:t>underscores </a:t>
            </a:r>
            <a:r>
              <a:rPr lang="en-GB" dirty="0">
                <a:cs typeface="Calibri"/>
              </a:rPr>
              <a:t>the</a:t>
            </a:r>
            <a:r>
              <a:rPr lang="en-GB" spc="-65" dirty="0">
                <a:cs typeface="Calibri"/>
              </a:rPr>
              <a:t> </a:t>
            </a:r>
            <a:r>
              <a:rPr lang="en-GB" spc="-10" dirty="0">
                <a:cs typeface="Calibri"/>
              </a:rPr>
              <a:t>potential</a:t>
            </a:r>
            <a:r>
              <a:rPr lang="en-GB" spc="-65" dirty="0">
                <a:cs typeface="Calibri"/>
              </a:rPr>
              <a:t> </a:t>
            </a:r>
            <a:r>
              <a:rPr lang="en-GB" dirty="0">
                <a:cs typeface="Calibri"/>
              </a:rPr>
              <a:t>opportunity</a:t>
            </a:r>
            <a:r>
              <a:rPr lang="en-GB" spc="-50" dirty="0">
                <a:cs typeface="Calibri"/>
              </a:rPr>
              <a:t> </a:t>
            </a:r>
            <a:r>
              <a:rPr lang="en-GB" dirty="0">
                <a:cs typeface="Calibri"/>
              </a:rPr>
              <a:t>for</a:t>
            </a:r>
            <a:r>
              <a:rPr lang="en-GB" spc="-55" dirty="0">
                <a:cs typeface="Calibri"/>
              </a:rPr>
              <a:t> </a:t>
            </a:r>
            <a:r>
              <a:rPr lang="en-GB" spc="-10" dirty="0">
                <a:cs typeface="Calibri"/>
              </a:rPr>
              <a:t>rental</a:t>
            </a:r>
            <a:r>
              <a:rPr lang="en-GB" spc="-50" dirty="0">
                <a:cs typeface="Calibri"/>
              </a:rPr>
              <a:t> </a:t>
            </a:r>
            <a:r>
              <a:rPr lang="en-GB" spc="-10" dirty="0">
                <a:cs typeface="Calibri"/>
              </a:rPr>
              <a:t>stores</a:t>
            </a:r>
            <a:r>
              <a:rPr lang="en-GB" spc="-70" dirty="0">
                <a:cs typeface="Calibri"/>
              </a:rPr>
              <a:t> </a:t>
            </a:r>
            <a:r>
              <a:rPr lang="en-GB" dirty="0">
                <a:cs typeface="Calibri"/>
              </a:rPr>
              <a:t>to</a:t>
            </a:r>
            <a:r>
              <a:rPr lang="en-GB" spc="-55" dirty="0">
                <a:cs typeface="Calibri"/>
              </a:rPr>
              <a:t> </a:t>
            </a:r>
            <a:r>
              <a:rPr lang="en-GB" dirty="0">
                <a:cs typeface="Calibri"/>
              </a:rPr>
              <a:t>expand</a:t>
            </a:r>
            <a:r>
              <a:rPr lang="en-GB" spc="-55" dirty="0">
                <a:cs typeface="Calibri"/>
              </a:rPr>
              <a:t> </a:t>
            </a:r>
            <a:r>
              <a:rPr lang="en-GB" dirty="0">
                <a:cs typeface="Calibri"/>
              </a:rPr>
              <a:t>their</a:t>
            </a:r>
            <a:r>
              <a:rPr lang="en-GB" spc="-60" dirty="0">
                <a:cs typeface="Calibri"/>
              </a:rPr>
              <a:t> </a:t>
            </a:r>
            <a:r>
              <a:rPr lang="en-GB" dirty="0">
                <a:cs typeface="Calibri"/>
              </a:rPr>
              <a:t>selection</a:t>
            </a:r>
            <a:r>
              <a:rPr lang="en-GB" spc="15" dirty="0">
                <a:cs typeface="Calibri"/>
              </a:rPr>
              <a:t> </a:t>
            </a:r>
            <a:r>
              <a:rPr lang="en-GB" dirty="0">
                <a:cs typeface="Calibri"/>
              </a:rPr>
              <a:t>of</a:t>
            </a:r>
            <a:r>
              <a:rPr lang="en-GB" spc="-40" dirty="0">
                <a:cs typeface="Calibri"/>
              </a:rPr>
              <a:t> </a:t>
            </a:r>
            <a:r>
              <a:rPr lang="en-GB" spc="-25" dirty="0">
                <a:cs typeface="Calibri"/>
              </a:rPr>
              <a:t>G-</a:t>
            </a:r>
            <a:r>
              <a:rPr lang="en-GB" spc="-10" dirty="0">
                <a:cs typeface="Calibri"/>
              </a:rPr>
              <a:t>rated</a:t>
            </a:r>
            <a:endParaRPr lang="en-GB" dirty="0">
              <a:cs typeface="Calibri"/>
            </a:endParaRPr>
          </a:p>
          <a:p>
            <a:pPr marL="12700" marR="78740" algn="just">
              <a:lnSpc>
                <a:spcPct val="110000"/>
              </a:lnSpc>
            </a:pPr>
            <a:r>
              <a:rPr lang="en-GB" spc="-10" dirty="0">
                <a:cs typeface="Calibri"/>
              </a:rPr>
              <a:t>(general</a:t>
            </a:r>
            <a:r>
              <a:rPr lang="en-GB" spc="-50" dirty="0">
                <a:cs typeface="Calibri"/>
              </a:rPr>
              <a:t> </a:t>
            </a:r>
            <a:r>
              <a:rPr lang="en-GB" dirty="0">
                <a:cs typeface="Calibri"/>
              </a:rPr>
              <a:t>audience)</a:t>
            </a:r>
            <a:r>
              <a:rPr lang="en-GB" spc="-55" dirty="0">
                <a:cs typeface="Calibri"/>
              </a:rPr>
              <a:t> </a:t>
            </a:r>
            <a:r>
              <a:rPr lang="en-GB" dirty="0">
                <a:cs typeface="Calibri"/>
              </a:rPr>
              <a:t>films</a:t>
            </a:r>
            <a:r>
              <a:rPr lang="en-GB" spc="-65" dirty="0">
                <a:cs typeface="Calibri"/>
              </a:rPr>
              <a:t> </a:t>
            </a:r>
            <a:r>
              <a:rPr lang="en-GB" dirty="0">
                <a:cs typeface="Calibri"/>
              </a:rPr>
              <a:t>to</a:t>
            </a:r>
            <a:r>
              <a:rPr lang="en-GB" spc="-50" dirty="0">
                <a:cs typeface="Calibri"/>
              </a:rPr>
              <a:t> </a:t>
            </a:r>
            <a:r>
              <a:rPr lang="en-GB" dirty="0">
                <a:cs typeface="Calibri"/>
              </a:rPr>
              <a:t>cater</a:t>
            </a:r>
            <a:r>
              <a:rPr lang="en-GB" spc="-35" dirty="0">
                <a:cs typeface="Calibri"/>
              </a:rPr>
              <a:t> </a:t>
            </a:r>
            <a:r>
              <a:rPr lang="en-GB" dirty="0">
                <a:cs typeface="Calibri"/>
              </a:rPr>
              <a:t>to</a:t>
            </a:r>
            <a:r>
              <a:rPr lang="en-GB" spc="-55" dirty="0">
                <a:cs typeface="Calibri"/>
              </a:rPr>
              <a:t> </a:t>
            </a:r>
            <a:r>
              <a:rPr lang="en-GB" spc="-10" dirty="0">
                <a:cs typeface="Calibri"/>
              </a:rPr>
              <a:t>families</a:t>
            </a:r>
            <a:r>
              <a:rPr lang="en-GB" spc="-50" dirty="0">
                <a:cs typeface="Calibri"/>
              </a:rPr>
              <a:t> </a:t>
            </a:r>
            <a:r>
              <a:rPr lang="en-GB" dirty="0">
                <a:cs typeface="Calibri"/>
              </a:rPr>
              <a:t>and</a:t>
            </a:r>
            <a:r>
              <a:rPr lang="en-GB" spc="-45" dirty="0">
                <a:cs typeface="Calibri"/>
              </a:rPr>
              <a:t> </a:t>
            </a:r>
            <a:r>
              <a:rPr lang="en-GB" spc="-10" dirty="0">
                <a:cs typeface="Calibri"/>
              </a:rPr>
              <a:t>viewers</a:t>
            </a:r>
            <a:r>
              <a:rPr lang="en-GB" spc="-40" dirty="0">
                <a:cs typeface="Calibri"/>
              </a:rPr>
              <a:t> </a:t>
            </a:r>
            <a:r>
              <a:rPr lang="en-GB" dirty="0">
                <a:cs typeface="Calibri"/>
              </a:rPr>
              <a:t>with</a:t>
            </a:r>
            <a:r>
              <a:rPr lang="en-GB" spc="-45" dirty="0">
                <a:cs typeface="Calibri"/>
              </a:rPr>
              <a:t> </a:t>
            </a:r>
            <a:r>
              <a:rPr lang="en-GB" dirty="0">
                <a:cs typeface="Calibri"/>
              </a:rPr>
              <a:t>young</a:t>
            </a:r>
            <a:r>
              <a:rPr lang="en-GB" spc="-60" dirty="0">
                <a:cs typeface="Calibri"/>
              </a:rPr>
              <a:t> </a:t>
            </a:r>
            <a:r>
              <a:rPr lang="en-GB" dirty="0">
                <a:cs typeface="Calibri"/>
              </a:rPr>
              <a:t>children,</a:t>
            </a:r>
            <a:r>
              <a:rPr lang="en-GB" spc="-50" dirty="0">
                <a:cs typeface="Calibri"/>
              </a:rPr>
              <a:t> </a:t>
            </a:r>
            <a:r>
              <a:rPr lang="en-GB" spc="-10" dirty="0">
                <a:cs typeface="Calibri"/>
              </a:rPr>
              <a:t>tapping </a:t>
            </a:r>
            <a:r>
              <a:rPr lang="en-GB" dirty="0">
                <a:cs typeface="Calibri"/>
              </a:rPr>
              <a:t>into</a:t>
            </a:r>
            <a:r>
              <a:rPr lang="en-GB" spc="-55" dirty="0">
                <a:cs typeface="Calibri"/>
              </a:rPr>
              <a:t> </a:t>
            </a:r>
            <a:r>
              <a:rPr lang="en-GB" dirty="0">
                <a:cs typeface="Calibri"/>
              </a:rPr>
              <a:t>a</a:t>
            </a:r>
            <a:r>
              <a:rPr lang="en-GB" spc="-50" dirty="0">
                <a:cs typeface="Calibri"/>
              </a:rPr>
              <a:t> </a:t>
            </a:r>
            <a:r>
              <a:rPr lang="en-GB" spc="-10" dirty="0">
                <a:cs typeface="Calibri"/>
              </a:rPr>
              <a:t>demographic</a:t>
            </a:r>
            <a:r>
              <a:rPr lang="en-GB" spc="-60" dirty="0">
                <a:cs typeface="Calibri"/>
              </a:rPr>
              <a:t> </a:t>
            </a:r>
            <a:r>
              <a:rPr lang="en-GB" dirty="0">
                <a:cs typeface="Calibri"/>
              </a:rPr>
              <a:t>that</a:t>
            </a:r>
            <a:r>
              <a:rPr lang="en-GB" spc="-45" dirty="0">
                <a:cs typeface="Calibri"/>
              </a:rPr>
              <a:t> </a:t>
            </a:r>
            <a:r>
              <a:rPr lang="en-GB" dirty="0">
                <a:cs typeface="Calibri"/>
              </a:rPr>
              <a:t>may</a:t>
            </a:r>
            <a:r>
              <a:rPr lang="en-GB" spc="-30" dirty="0">
                <a:cs typeface="Calibri"/>
              </a:rPr>
              <a:t> </a:t>
            </a:r>
            <a:r>
              <a:rPr lang="en-GB" spc="-10" dirty="0">
                <a:cs typeface="Calibri"/>
              </a:rPr>
              <a:t>underserved.</a:t>
            </a:r>
            <a:r>
              <a:rPr lang="en-GB" spc="-50" dirty="0">
                <a:cs typeface="Calibri"/>
              </a:rPr>
              <a:t> </a:t>
            </a:r>
            <a:r>
              <a:rPr lang="en-GB" dirty="0">
                <a:cs typeface="Calibri"/>
              </a:rPr>
              <a:t>The</a:t>
            </a:r>
            <a:r>
              <a:rPr lang="en-GB" spc="-65" dirty="0">
                <a:cs typeface="Calibri"/>
              </a:rPr>
              <a:t> </a:t>
            </a:r>
            <a:r>
              <a:rPr lang="en-GB" spc="-10" dirty="0">
                <a:cs typeface="Calibri"/>
              </a:rPr>
              <a:t>interplay</a:t>
            </a:r>
            <a:r>
              <a:rPr lang="en-GB" spc="-50" dirty="0">
                <a:cs typeface="Calibri"/>
              </a:rPr>
              <a:t> </a:t>
            </a:r>
            <a:r>
              <a:rPr lang="en-GB" dirty="0">
                <a:cs typeface="Calibri"/>
              </a:rPr>
              <a:t>between</a:t>
            </a:r>
            <a:r>
              <a:rPr lang="en-GB" spc="-45" dirty="0">
                <a:cs typeface="Calibri"/>
              </a:rPr>
              <a:t> </a:t>
            </a:r>
            <a:r>
              <a:rPr lang="en-GB" dirty="0">
                <a:cs typeface="Calibri"/>
              </a:rPr>
              <a:t>film</a:t>
            </a:r>
            <a:r>
              <a:rPr lang="en-GB" spc="-70" dirty="0">
                <a:cs typeface="Calibri"/>
              </a:rPr>
              <a:t> </a:t>
            </a:r>
            <a:r>
              <a:rPr lang="en-GB" spc="-10" dirty="0">
                <a:cs typeface="Calibri"/>
              </a:rPr>
              <a:t>inventory</a:t>
            </a:r>
            <a:r>
              <a:rPr lang="en-GB" spc="-50" dirty="0">
                <a:cs typeface="Calibri"/>
              </a:rPr>
              <a:t> </a:t>
            </a:r>
            <a:r>
              <a:rPr lang="en-GB" spc="-25" dirty="0">
                <a:cs typeface="Calibri"/>
              </a:rPr>
              <a:t>and </a:t>
            </a:r>
            <a:r>
              <a:rPr lang="en-GB" dirty="0">
                <a:cs typeface="Calibri"/>
              </a:rPr>
              <a:t>viewer</a:t>
            </a:r>
            <a:r>
              <a:rPr lang="en-GB" spc="-60" dirty="0">
                <a:cs typeface="Calibri"/>
              </a:rPr>
              <a:t> </a:t>
            </a:r>
            <a:r>
              <a:rPr lang="en-GB" spc="-20" dirty="0">
                <a:cs typeface="Calibri"/>
              </a:rPr>
              <a:t>preferences</a:t>
            </a:r>
            <a:r>
              <a:rPr lang="en-GB" spc="-75" dirty="0">
                <a:cs typeface="Calibri"/>
              </a:rPr>
              <a:t> </a:t>
            </a:r>
            <a:r>
              <a:rPr lang="en-GB" dirty="0">
                <a:cs typeface="Calibri"/>
              </a:rPr>
              <a:t>has</a:t>
            </a:r>
            <a:r>
              <a:rPr lang="en-GB" spc="-60" dirty="0">
                <a:cs typeface="Calibri"/>
              </a:rPr>
              <a:t> </a:t>
            </a:r>
            <a:r>
              <a:rPr lang="en-GB" dirty="0">
                <a:cs typeface="Calibri"/>
              </a:rPr>
              <a:t>profound</a:t>
            </a:r>
            <a:r>
              <a:rPr lang="en-GB" spc="-55" dirty="0">
                <a:cs typeface="Calibri"/>
              </a:rPr>
              <a:t> </a:t>
            </a:r>
            <a:r>
              <a:rPr lang="en-GB" spc="-10" dirty="0">
                <a:cs typeface="Calibri"/>
              </a:rPr>
              <a:t>implications</a:t>
            </a:r>
            <a:r>
              <a:rPr lang="en-GB" spc="-45" dirty="0">
                <a:cs typeface="Calibri"/>
              </a:rPr>
              <a:t> </a:t>
            </a:r>
            <a:r>
              <a:rPr lang="en-GB" dirty="0">
                <a:cs typeface="Calibri"/>
              </a:rPr>
              <a:t>for</a:t>
            </a:r>
            <a:r>
              <a:rPr lang="en-GB" spc="-60" dirty="0">
                <a:cs typeface="Calibri"/>
              </a:rPr>
              <a:t> </a:t>
            </a:r>
            <a:r>
              <a:rPr lang="en-GB" spc="-10" dirty="0">
                <a:cs typeface="Calibri"/>
              </a:rPr>
              <a:t>rental</a:t>
            </a:r>
            <a:r>
              <a:rPr lang="en-GB" spc="-55" dirty="0">
                <a:cs typeface="Calibri"/>
              </a:rPr>
              <a:t> </a:t>
            </a:r>
            <a:r>
              <a:rPr lang="en-GB" spc="-10" dirty="0">
                <a:cs typeface="Calibri"/>
              </a:rPr>
              <a:t>store</a:t>
            </a:r>
            <a:r>
              <a:rPr lang="en-GB" spc="-65" dirty="0">
                <a:cs typeface="Calibri"/>
              </a:rPr>
              <a:t> </a:t>
            </a:r>
            <a:r>
              <a:rPr lang="en-GB" spc="-10" dirty="0">
                <a:cs typeface="Calibri"/>
              </a:rPr>
              <a:t>operations.</a:t>
            </a:r>
            <a:r>
              <a:rPr lang="en-GB" spc="-60" dirty="0">
                <a:cs typeface="Calibri"/>
              </a:rPr>
              <a:t> </a:t>
            </a:r>
            <a:r>
              <a:rPr lang="en-GB" spc="-25" dirty="0">
                <a:cs typeface="Calibri"/>
              </a:rPr>
              <a:t>By</a:t>
            </a:r>
            <a:endParaRPr lang="en-GB" dirty="0">
              <a:cs typeface="Calibri"/>
            </a:endParaRPr>
          </a:p>
          <a:p>
            <a:pPr marL="12700" marR="330200">
              <a:lnSpc>
                <a:spcPts val="2640"/>
              </a:lnSpc>
              <a:spcBef>
                <a:spcPts val="105"/>
              </a:spcBef>
            </a:pPr>
            <a:r>
              <a:rPr lang="en-GB" spc="-10" dirty="0">
                <a:cs typeface="Calibri"/>
              </a:rPr>
              <a:t>perfecting</a:t>
            </a:r>
            <a:r>
              <a:rPr lang="en-GB" spc="-40" dirty="0">
                <a:cs typeface="Calibri"/>
              </a:rPr>
              <a:t> </a:t>
            </a:r>
            <a:r>
              <a:rPr lang="en-GB" dirty="0">
                <a:cs typeface="Calibri"/>
              </a:rPr>
              <a:t>the</a:t>
            </a:r>
            <a:r>
              <a:rPr lang="en-GB" spc="-60" dirty="0">
                <a:cs typeface="Calibri"/>
              </a:rPr>
              <a:t> </a:t>
            </a:r>
            <a:r>
              <a:rPr lang="en-GB" spc="-10" dirty="0">
                <a:cs typeface="Calibri"/>
              </a:rPr>
              <a:t>inventory</a:t>
            </a:r>
            <a:r>
              <a:rPr lang="en-GB" spc="-45" dirty="0">
                <a:cs typeface="Calibri"/>
              </a:rPr>
              <a:t> </a:t>
            </a:r>
            <a:r>
              <a:rPr lang="en-GB" dirty="0">
                <a:cs typeface="Calibri"/>
              </a:rPr>
              <a:t>based</a:t>
            </a:r>
            <a:r>
              <a:rPr lang="en-GB" spc="-40" dirty="0">
                <a:cs typeface="Calibri"/>
              </a:rPr>
              <a:t> </a:t>
            </a:r>
            <a:r>
              <a:rPr lang="en-GB" dirty="0">
                <a:cs typeface="Calibri"/>
              </a:rPr>
              <a:t>on</a:t>
            </a:r>
            <a:r>
              <a:rPr lang="en-GB" spc="-45" dirty="0">
                <a:cs typeface="Calibri"/>
              </a:rPr>
              <a:t> </a:t>
            </a:r>
            <a:r>
              <a:rPr lang="en-GB" spc="-10" dirty="0">
                <a:cs typeface="Calibri"/>
              </a:rPr>
              <a:t>rating</a:t>
            </a:r>
            <a:r>
              <a:rPr lang="en-GB" spc="-50" dirty="0">
                <a:cs typeface="Calibri"/>
              </a:rPr>
              <a:t> </a:t>
            </a:r>
            <a:r>
              <a:rPr lang="en-GB" spc="-10" dirty="0">
                <a:cs typeface="Calibri"/>
              </a:rPr>
              <a:t>categories,</a:t>
            </a:r>
            <a:r>
              <a:rPr lang="en-GB" spc="-50" dirty="0">
                <a:cs typeface="Calibri"/>
              </a:rPr>
              <a:t> </a:t>
            </a:r>
            <a:r>
              <a:rPr lang="en-GB" dirty="0">
                <a:cs typeface="Calibri"/>
              </a:rPr>
              <a:t>rental</a:t>
            </a:r>
            <a:r>
              <a:rPr lang="en-GB" spc="-20" dirty="0">
                <a:cs typeface="Calibri"/>
              </a:rPr>
              <a:t> </a:t>
            </a:r>
            <a:r>
              <a:rPr lang="en-GB" spc="-10" dirty="0">
                <a:cs typeface="Calibri"/>
              </a:rPr>
              <a:t>businesses</a:t>
            </a:r>
            <a:r>
              <a:rPr lang="en-GB" spc="-60" dirty="0">
                <a:cs typeface="Calibri"/>
              </a:rPr>
              <a:t> </a:t>
            </a:r>
            <a:r>
              <a:rPr lang="en-GB" dirty="0">
                <a:cs typeface="Calibri"/>
              </a:rPr>
              <a:t>can</a:t>
            </a:r>
            <a:r>
              <a:rPr lang="en-GB" spc="-40" dirty="0">
                <a:cs typeface="Calibri"/>
              </a:rPr>
              <a:t> </a:t>
            </a:r>
            <a:r>
              <a:rPr lang="en-GB" spc="-10" dirty="0">
                <a:cs typeface="Calibri"/>
              </a:rPr>
              <a:t>enhance customer</a:t>
            </a:r>
            <a:r>
              <a:rPr lang="en-GB" spc="-60" dirty="0">
                <a:cs typeface="Calibri"/>
              </a:rPr>
              <a:t> </a:t>
            </a:r>
            <a:r>
              <a:rPr lang="en-GB" spc="-10" dirty="0">
                <a:cs typeface="Calibri"/>
              </a:rPr>
              <a:t>engagement</a:t>
            </a:r>
            <a:r>
              <a:rPr lang="en-GB" spc="-55" dirty="0">
                <a:cs typeface="Calibri"/>
              </a:rPr>
              <a:t> </a:t>
            </a:r>
            <a:r>
              <a:rPr lang="en-GB" dirty="0">
                <a:cs typeface="Calibri"/>
              </a:rPr>
              <a:t>and</a:t>
            </a:r>
            <a:r>
              <a:rPr lang="en-GB" spc="-55" dirty="0">
                <a:cs typeface="Calibri"/>
              </a:rPr>
              <a:t> </a:t>
            </a:r>
            <a:r>
              <a:rPr lang="en-GB" dirty="0">
                <a:cs typeface="Calibri"/>
              </a:rPr>
              <a:t>drive</a:t>
            </a:r>
            <a:r>
              <a:rPr lang="en-GB" spc="-65" dirty="0">
                <a:cs typeface="Calibri"/>
              </a:rPr>
              <a:t> </a:t>
            </a:r>
            <a:r>
              <a:rPr lang="en-GB" spc="-10" dirty="0">
                <a:cs typeface="Calibri"/>
              </a:rPr>
              <a:t>revenue</a:t>
            </a:r>
            <a:r>
              <a:rPr lang="en-GB" spc="-65" dirty="0">
                <a:cs typeface="Calibri"/>
              </a:rPr>
              <a:t> </a:t>
            </a:r>
            <a:r>
              <a:rPr lang="en-GB" dirty="0">
                <a:cs typeface="Calibri"/>
              </a:rPr>
              <a:t>growth.</a:t>
            </a:r>
            <a:r>
              <a:rPr lang="en-GB" spc="-10" dirty="0">
                <a:cs typeface="Calibri"/>
              </a:rPr>
              <a:t> </a:t>
            </a:r>
            <a:r>
              <a:rPr lang="en-GB" dirty="0">
                <a:cs typeface="Calibri"/>
              </a:rPr>
              <a:t>It</a:t>
            </a:r>
            <a:r>
              <a:rPr lang="en-GB" spc="-60" dirty="0">
                <a:cs typeface="Calibri"/>
              </a:rPr>
              <a:t> </a:t>
            </a:r>
            <a:r>
              <a:rPr lang="en-GB" dirty="0">
                <a:cs typeface="Calibri"/>
              </a:rPr>
              <a:t>is</a:t>
            </a:r>
            <a:r>
              <a:rPr lang="en-GB" spc="-40" dirty="0">
                <a:cs typeface="Calibri"/>
              </a:rPr>
              <a:t> </a:t>
            </a:r>
            <a:r>
              <a:rPr lang="en-GB" spc="-10" dirty="0">
                <a:cs typeface="Calibri"/>
              </a:rPr>
              <a:t>essential</a:t>
            </a:r>
            <a:r>
              <a:rPr lang="en-GB" spc="-60" dirty="0">
                <a:cs typeface="Calibri"/>
              </a:rPr>
              <a:t> </a:t>
            </a:r>
            <a:r>
              <a:rPr lang="en-GB" dirty="0">
                <a:cs typeface="Calibri"/>
              </a:rPr>
              <a:t>for</a:t>
            </a:r>
            <a:r>
              <a:rPr lang="en-GB" spc="-60" dirty="0">
                <a:cs typeface="Calibri"/>
              </a:rPr>
              <a:t> </a:t>
            </a:r>
            <a:r>
              <a:rPr lang="en-GB" dirty="0">
                <a:cs typeface="Calibri"/>
              </a:rPr>
              <a:t>rental</a:t>
            </a:r>
            <a:r>
              <a:rPr lang="en-GB" spc="-30" dirty="0">
                <a:cs typeface="Calibri"/>
              </a:rPr>
              <a:t> </a:t>
            </a:r>
            <a:r>
              <a:rPr lang="en-GB" spc="-10" dirty="0">
                <a:cs typeface="Calibri"/>
              </a:rPr>
              <a:t>stores</a:t>
            </a:r>
            <a:r>
              <a:rPr lang="en-GB" spc="-75" dirty="0">
                <a:cs typeface="Calibri"/>
              </a:rPr>
              <a:t> </a:t>
            </a:r>
            <a:r>
              <a:rPr lang="en-GB" spc="-25" dirty="0">
                <a:cs typeface="Calibri"/>
              </a:rPr>
              <a:t>to </a:t>
            </a:r>
            <a:r>
              <a:rPr lang="en-GB" spc="-10" dirty="0">
                <a:cs typeface="Calibri"/>
              </a:rPr>
              <a:t>recognize</a:t>
            </a:r>
            <a:r>
              <a:rPr lang="en-GB" spc="-60" dirty="0">
                <a:cs typeface="Calibri"/>
              </a:rPr>
              <a:t> </a:t>
            </a:r>
            <a:r>
              <a:rPr lang="en-GB" dirty="0">
                <a:cs typeface="Calibri"/>
              </a:rPr>
              <a:t>these</a:t>
            </a:r>
            <a:r>
              <a:rPr lang="en-GB" spc="-60" dirty="0">
                <a:cs typeface="Calibri"/>
              </a:rPr>
              <a:t> </a:t>
            </a:r>
            <a:r>
              <a:rPr lang="en-GB" dirty="0">
                <a:cs typeface="Calibri"/>
              </a:rPr>
              <a:t>nuances</a:t>
            </a:r>
            <a:r>
              <a:rPr lang="en-GB" spc="-60" dirty="0">
                <a:cs typeface="Calibri"/>
              </a:rPr>
              <a:t> </a:t>
            </a:r>
            <a:r>
              <a:rPr lang="en-GB" dirty="0">
                <a:cs typeface="Calibri"/>
              </a:rPr>
              <a:t>in</a:t>
            </a:r>
            <a:r>
              <a:rPr lang="en-GB" spc="-45" dirty="0">
                <a:cs typeface="Calibri"/>
              </a:rPr>
              <a:t> </a:t>
            </a:r>
            <a:r>
              <a:rPr lang="en-GB" spc="-10" dirty="0">
                <a:cs typeface="Calibri"/>
              </a:rPr>
              <a:t>customer</a:t>
            </a:r>
            <a:r>
              <a:rPr lang="en-GB" spc="-50" dirty="0">
                <a:cs typeface="Calibri"/>
              </a:rPr>
              <a:t> </a:t>
            </a:r>
            <a:r>
              <a:rPr lang="en-GB" spc="-20" dirty="0">
                <a:cs typeface="Calibri"/>
              </a:rPr>
              <a:t>preferences</a:t>
            </a:r>
            <a:r>
              <a:rPr lang="en-GB" spc="-65" dirty="0">
                <a:cs typeface="Calibri"/>
              </a:rPr>
              <a:t> </a:t>
            </a:r>
            <a:r>
              <a:rPr lang="en-GB" dirty="0">
                <a:cs typeface="Calibri"/>
              </a:rPr>
              <a:t>and</a:t>
            </a:r>
            <a:r>
              <a:rPr lang="en-GB" spc="-45" dirty="0">
                <a:cs typeface="Calibri"/>
              </a:rPr>
              <a:t> </a:t>
            </a:r>
            <a:r>
              <a:rPr lang="en-GB" spc="-10" dirty="0">
                <a:cs typeface="Calibri"/>
              </a:rPr>
              <a:t>strategically</a:t>
            </a:r>
            <a:r>
              <a:rPr lang="en-GB" spc="-45" dirty="0">
                <a:cs typeface="Calibri"/>
              </a:rPr>
              <a:t> </a:t>
            </a:r>
            <a:r>
              <a:rPr lang="en-GB" dirty="0">
                <a:cs typeface="Calibri"/>
              </a:rPr>
              <a:t>manage</a:t>
            </a:r>
            <a:r>
              <a:rPr lang="en-GB" spc="-55" dirty="0">
                <a:cs typeface="Calibri"/>
              </a:rPr>
              <a:t> </a:t>
            </a:r>
            <a:r>
              <a:rPr lang="en-GB" spc="-10" dirty="0">
                <a:cs typeface="Calibri"/>
              </a:rPr>
              <a:t>their inventory</a:t>
            </a:r>
            <a:r>
              <a:rPr lang="en-GB" spc="-50" dirty="0">
                <a:cs typeface="Calibri"/>
              </a:rPr>
              <a:t> </a:t>
            </a:r>
            <a:r>
              <a:rPr lang="en-GB" dirty="0">
                <a:cs typeface="Calibri"/>
              </a:rPr>
              <a:t>to</a:t>
            </a:r>
            <a:r>
              <a:rPr lang="en-GB" spc="-55" dirty="0">
                <a:cs typeface="Calibri"/>
              </a:rPr>
              <a:t> </a:t>
            </a:r>
            <a:r>
              <a:rPr lang="en-GB" dirty="0">
                <a:cs typeface="Calibri"/>
              </a:rPr>
              <a:t>meet</a:t>
            </a:r>
            <a:r>
              <a:rPr lang="en-GB" spc="-45" dirty="0">
                <a:cs typeface="Calibri"/>
              </a:rPr>
              <a:t> </a:t>
            </a:r>
            <a:r>
              <a:rPr lang="en-GB" spc="-10" dirty="0">
                <a:cs typeface="Calibri"/>
              </a:rPr>
              <a:t>diverse</a:t>
            </a:r>
            <a:r>
              <a:rPr lang="en-GB" spc="-60" dirty="0">
                <a:cs typeface="Calibri"/>
              </a:rPr>
              <a:t> </a:t>
            </a:r>
            <a:r>
              <a:rPr lang="en-GB" spc="-10" dirty="0">
                <a:cs typeface="Calibri"/>
              </a:rPr>
              <a:t>demands.</a:t>
            </a:r>
            <a:endParaRPr lang="en-GB" dirty="0">
              <a:cs typeface="Calibri"/>
            </a:endParaRPr>
          </a:p>
        </p:txBody>
      </p:sp>
    </p:spTree>
    <p:extLst>
      <p:ext uri="{BB962C8B-B14F-4D97-AF65-F5344CB8AC3E}">
        <p14:creationId xmlns:p14="http://schemas.microsoft.com/office/powerpoint/2010/main" val="233561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9">
            <a:extLst>
              <a:ext uri="{FF2B5EF4-FFF2-40B4-BE49-F238E27FC236}">
                <a16:creationId xmlns:a16="http://schemas.microsoft.com/office/drawing/2014/main" id="{A716BB36-4B9C-47BE-A162-4CBBB5AEAD16}"/>
              </a:ext>
            </a:extLst>
          </p:cNvPr>
          <p:cNvPicPr/>
          <p:nvPr/>
        </p:nvPicPr>
        <p:blipFill>
          <a:blip r:embed="rId2" cstate="print"/>
          <a:stretch>
            <a:fillRect/>
          </a:stretch>
        </p:blipFill>
        <p:spPr>
          <a:xfrm>
            <a:off x="839537" y="208046"/>
            <a:ext cx="4674572" cy="3309988"/>
          </a:xfrm>
          <a:prstGeom prst="rect">
            <a:avLst/>
          </a:prstGeom>
        </p:spPr>
      </p:pic>
      <p:pic>
        <p:nvPicPr>
          <p:cNvPr id="3" name="object 7">
            <a:extLst>
              <a:ext uri="{FF2B5EF4-FFF2-40B4-BE49-F238E27FC236}">
                <a16:creationId xmlns:a16="http://schemas.microsoft.com/office/drawing/2014/main" id="{284D4320-0DB8-453F-AE7B-EB4C7DB0EA16}"/>
              </a:ext>
            </a:extLst>
          </p:cNvPr>
          <p:cNvPicPr/>
          <p:nvPr/>
        </p:nvPicPr>
        <p:blipFill>
          <a:blip r:embed="rId3" cstate="print"/>
          <a:stretch>
            <a:fillRect/>
          </a:stretch>
        </p:blipFill>
        <p:spPr>
          <a:xfrm>
            <a:off x="6096000" y="119012"/>
            <a:ext cx="5624945" cy="3488056"/>
          </a:xfrm>
          <a:prstGeom prst="rect">
            <a:avLst/>
          </a:prstGeom>
        </p:spPr>
      </p:pic>
      <p:sp>
        <p:nvSpPr>
          <p:cNvPr id="4" name="Rectangle 3">
            <a:extLst>
              <a:ext uri="{FF2B5EF4-FFF2-40B4-BE49-F238E27FC236}">
                <a16:creationId xmlns:a16="http://schemas.microsoft.com/office/drawing/2014/main" id="{7E317335-12EB-444B-995B-4FA4351BBC69}"/>
              </a:ext>
            </a:extLst>
          </p:cNvPr>
          <p:cNvSpPr/>
          <p:nvPr/>
        </p:nvSpPr>
        <p:spPr>
          <a:xfrm>
            <a:off x="6169891" y="3806404"/>
            <a:ext cx="6096000" cy="1905265"/>
          </a:xfrm>
          <a:prstGeom prst="rect">
            <a:avLst/>
          </a:prstGeom>
        </p:spPr>
        <p:txBody>
          <a:bodyPr>
            <a:spAutoFit/>
          </a:bodyPr>
          <a:lstStyle/>
          <a:p>
            <a:pPr marL="12700" marR="107314">
              <a:lnSpc>
                <a:spcPct val="110000"/>
              </a:lnSpc>
              <a:spcBef>
                <a:spcPts val="100"/>
              </a:spcBef>
            </a:pPr>
            <a:r>
              <a:rPr lang="en-GB" dirty="0">
                <a:cs typeface="Calibri"/>
              </a:rPr>
              <a:t>The</a:t>
            </a:r>
            <a:r>
              <a:rPr lang="en-GB" spc="-50" dirty="0">
                <a:cs typeface="Calibri"/>
              </a:rPr>
              <a:t> </a:t>
            </a:r>
            <a:r>
              <a:rPr lang="en-GB" dirty="0">
                <a:cs typeface="Calibri"/>
              </a:rPr>
              <a:t>column</a:t>
            </a:r>
            <a:r>
              <a:rPr lang="en-GB" spc="-35" dirty="0">
                <a:cs typeface="Calibri"/>
              </a:rPr>
              <a:t> </a:t>
            </a:r>
            <a:r>
              <a:rPr lang="en-GB" dirty="0">
                <a:cs typeface="Calibri"/>
              </a:rPr>
              <a:t>chart</a:t>
            </a:r>
            <a:r>
              <a:rPr lang="en-GB" spc="-35" dirty="0">
                <a:cs typeface="Calibri"/>
              </a:rPr>
              <a:t> </a:t>
            </a:r>
            <a:r>
              <a:rPr lang="en-GB" dirty="0">
                <a:cs typeface="Calibri"/>
              </a:rPr>
              <a:t>serves</a:t>
            </a:r>
            <a:r>
              <a:rPr lang="en-GB" spc="-55" dirty="0">
                <a:cs typeface="Calibri"/>
              </a:rPr>
              <a:t> </a:t>
            </a:r>
            <a:r>
              <a:rPr lang="en-GB" dirty="0">
                <a:cs typeface="Calibri"/>
              </a:rPr>
              <a:t>as</a:t>
            </a:r>
            <a:r>
              <a:rPr lang="en-GB" spc="-55" dirty="0">
                <a:cs typeface="Calibri"/>
              </a:rPr>
              <a:t> </a:t>
            </a:r>
            <a:r>
              <a:rPr lang="en-GB" dirty="0">
                <a:cs typeface="Calibri"/>
              </a:rPr>
              <a:t>a</a:t>
            </a:r>
            <a:r>
              <a:rPr lang="en-GB" spc="-5" dirty="0">
                <a:cs typeface="Calibri"/>
              </a:rPr>
              <a:t> </a:t>
            </a:r>
            <a:r>
              <a:rPr lang="en-GB" dirty="0">
                <a:cs typeface="Calibri"/>
              </a:rPr>
              <a:t>visual</a:t>
            </a:r>
            <a:r>
              <a:rPr lang="en-GB" spc="-35" dirty="0">
                <a:cs typeface="Calibri"/>
              </a:rPr>
              <a:t> </a:t>
            </a:r>
            <a:r>
              <a:rPr lang="en-GB" spc="-10" dirty="0">
                <a:cs typeface="Calibri"/>
              </a:rPr>
              <a:t>representation</a:t>
            </a:r>
            <a:r>
              <a:rPr lang="en-GB" spc="-35" dirty="0">
                <a:cs typeface="Calibri"/>
              </a:rPr>
              <a:t> </a:t>
            </a:r>
            <a:r>
              <a:rPr lang="en-GB" dirty="0">
                <a:cs typeface="Calibri"/>
              </a:rPr>
              <a:t>of</a:t>
            </a:r>
            <a:r>
              <a:rPr lang="en-GB" spc="-55" dirty="0">
                <a:cs typeface="Calibri"/>
              </a:rPr>
              <a:t> </a:t>
            </a:r>
            <a:r>
              <a:rPr lang="en-GB" dirty="0">
                <a:cs typeface="Calibri"/>
              </a:rPr>
              <a:t>the</a:t>
            </a:r>
            <a:r>
              <a:rPr lang="en-GB" spc="-50" dirty="0">
                <a:cs typeface="Calibri"/>
              </a:rPr>
              <a:t> </a:t>
            </a:r>
            <a:r>
              <a:rPr lang="en-GB" spc="-10" dirty="0">
                <a:cs typeface="Calibri"/>
              </a:rPr>
              <a:t>distribution</a:t>
            </a:r>
            <a:r>
              <a:rPr lang="en-GB" spc="-35" dirty="0">
                <a:cs typeface="Calibri"/>
              </a:rPr>
              <a:t> </a:t>
            </a:r>
            <a:r>
              <a:rPr lang="en-GB" dirty="0">
                <a:cs typeface="Calibri"/>
              </a:rPr>
              <a:t>of</a:t>
            </a:r>
            <a:r>
              <a:rPr lang="en-GB" spc="-50" dirty="0">
                <a:cs typeface="Calibri"/>
              </a:rPr>
              <a:t> </a:t>
            </a:r>
            <a:r>
              <a:rPr lang="en-GB" spc="-20" dirty="0">
                <a:cs typeface="Calibri"/>
              </a:rPr>
              <a:t>staff</a:t>
            </a:r>
            <a:r>
              <a:rPr lang="en-GB" spc="-45" dirty="0">
                <a:cs typeface="Calibri"/>
              </a:rPr>
              <a:t> </a:t>
            </a:r>
            <a:r>
              <a:rPr lang="en-GB" dirty="0">
                <a:cs typeface="Calibri"/>
              </a:rPr>
              <a:t>by</a:t>
            </a:r>
            <a:r>
              <a:rPr lang="en-GB" spc="-35" dirty="0">
                <a:cs typeface="Calibri"/>
              </a:rPr>
              <a:t> </a:t>
            </a:r>
            <a:r>
              <a:rPr lang="en-GB" spc="-10" dirty="0">
                <a:cs typeface="Calibri"/>
              </a:rPr>
              <a:t>their employment</a:t>
            </a:r>
            <a:r>
              <a:rPr lang="en-GB" spc="-40" dirty="0">
                <a:cs typeface="Calibri"/>
              </a:rPr>
              <a:t> </a:t>
            </a:r>
            <a:r>
              <a:rPr lang="en-GB" spc="-10" dirty="0">
                <a:cs typeface="Calibri"/>
              </a:rPr>
              <a:t>duration,</a:t>
            </a:r>
            <a:r>
              <a:rPr lang="en-GB" spc="-45" dirty="0">
                <a:cs typeface="Calibri"/>
              </a:rPr>
              <a:t> </a:t>
            </a:r>
            <a:r>
              <a:rPr lang="en-GB" dirty="0">
                <a:cs typeface="Calibri"/>
              </a:rPr>
              <a:t>shedding</a:t>
            </a:r>
            <a:r>
              <a:rPr lang="en-GB" spc="-50" dirty="0">
                <a:cs typeface="Calibri"/>
              </a:rPr>
              <a:t> </a:t>
            </a:r>
            <a:r>
              <a:rPr lang="en-GB" dirty="0">
                <a:cs typeface="Calibri"/>
              </a:rPr>
              <a:t>light</a:t>
            </a:r>
            <a:r>
              <a:rPr lang="en-GB" spc="-40" dirty="0">
                <a:cs typeface="Calibri"/>
              </a:rPr>
              <a:t> </a:t>
            </a:r>
            <a:r>
              <a:rPr lang="en-GB" dirty="0">
                <a:cs typeface="Calibri"/>
              </a:rPr>
              <a:t>on</a:t>
            </a:r>
            <a:r>
              <a:rPr lang="en-GB" spc="-40" dirty="0">
                <a:cs typeface="Calibri"/>
              </a:rPr>
              <a:t> </a:t>
            </a:r>
            <a:r>
              <a:rPr lang="en-GB" dirty="0">
                <a:cs typeface="Calibri"/>
              </a:rPr>
              <a:t>a</a:t>
            </a:r>
            <a:r>
              <a:rPr lang="en-GB" spc="-40" dirty="0">
                <a:cs typeface="Calibri"/>
              </a:rPr>
              <a:t> </a:t>
            </a:r>
            <a:r>
              <a:rPr lang="en-GB" dirty="0">
                <a:cs typeface="Calibri"/>
              </a:rPr>
              <a:t>specific</a:t>
            </a:r>
            <a:r>
              <a:rPr lang="en-GB" spc="-50" dirty="0">
                <a:cs typeface="Calibri"/>
              </a:rPr>
              <a:t> </a:t>
            </a:r>
            <a:r>
              <a:rPr lang="en-GB" dirty="0">
                <a:cs typeface="Calibri"/>
              </a:rPr>
              <a:t>aspect</a:t>
            </a:r>
            <a:r>
              <a:rPr lang="en-GB" spc="-45" dirty="0">
                <a:cs typeface="Calibri"/>
              </a:rPr>
              <a:t> </a:t>
            </a:r>
            <a:r>
              <a:rPr lang="en-GB" dirty="0">
                <a:cs typeface="Calibri"/>
              </a:rPr>
              <a:t>of</a:t>
            </a:r>
            <a:r>
              <a:rPr lang="en-GB" spc="-35" dirty="0">
                <a:cs typeface="Calibri"/>
              </a:rPr>
              <a:t> </a:t>
            </a:r>
            <a:r>
              <a:rPr lang="en-GB" dirty="0">
                <a:cs typeface="Calibri"/>
              </a:rPr>
              <a:t>the</a:t>
            </a:r>
            <a:r>
              <a:rPr lang="en-GB" spc="-55" dirty="0">
                <a:cs typeface="Calibri"/>
              </a:rPr>
              <a:t> </a:t>
            </a:r>
            <a:r>
              <a:rPr lang="en-GB" spc="-10" dirty="0">
                <a:cs typeface="Calibri"/>
              </a:rPr>
              <a:t>rental</a:t>
            </a:r>
            <a:r>
              <a:rPr lang="en-GB" spc="-40" dirty="0">
                <a:cs typeface="Calibri"/>
              </a:rPr>
              <a:t> </a:t>
            </a:r>
            <a:r>
              <a:rPr lang="en-GB" spc="-10" dirty="0">
                <a:cs typeface="Calibri"/>
              </a:rPr>
              <a:t>store's</a:t>
            </a:r>
            <a:endParaRPr lang="en-GB" dirty="0">
              <a:cs typeface="Calibri"/>
            </a:endParaRPr>
          </a:p>
          <a:p>
            <a:pPr marL="12700" marR="276860">
              <a:lnSpc>
                <a:spcPct val="109500"/>
              </a:lnSpc>
              <a:spcBef>
                <a:spcPts val="10"/>
              </a:spcBef>
            </a:pPr>
            <a:r>
              <a:rPr lang="en-GB" spc="-10" dirty="0">
                <a:cs typeface="Calibri"/>
              </a:rPr>
              <a:t>workforce.</a:t>
            </a:r>
            <a:r>
              <a:rPr lang="en-GB" spc="-50" dirty="0">
                <a:cs typeface="Calibri"/>
              </a:rPr>
              <a:t> </a:t>
            </a:r>
            <a:r>
              <a:rPr lang="en-GB" spc="-30" dirty="0">
                <a:cs typeface="Calibri"/>
              </a:rPr>
              <a:t>However,</a:t>
            </a:r>
            <a:r>
              <a:rPr lang="en-GB" spc="-45" dirty="0">
                <a:cs typeface="Calibri"/>
              </a:rPr>
              <a:t> </a:t>
            </a:r>
            <a:r>
              <a:rPr lang="en-GB" dirty="0">
                <a:cs typeface="Calibri"/>
              </a:rPr>
              <a:t>a</a:t>
            </a:r>
            <a:r>
              <a:rPr lang="en-GB" spc="-40" dirty="0">
                <a:cs typeface="Calibri"/>
              </a:rPr>
              <a:t> </a:t>
            </a:r>
            <a:r>
              <a:rPr lang="en-GB" dirty="0">
                <a:cs typeface="Calibri"/>
              </a:rPr>
              <a:t>notable</a:t>
            </a:r>
            <a:r>
              <a:rPr lang="en-GB" spc="-60" dirty="0">
                <a:cs typeface="Calibri"/>
              </a:rPr>
              <a:t> </a:t>
            </a:r>
            <a:r>
              <a:rPr lang="en-GB" dirty="0">
                <a:cs typeface="Calibri"/>
              </a:rPr>
              <a:t>aspect</a:t>
            </a:r>
            <a:r>
              <a:rPr lang="en-GB" spc="-45" dirty="0">
                <a:cs typeface="Calibri"/>
              </a:rPr>
              <a:t> </a:t>
            </a:r>
            <a:r>
              <a:rPr lang="en-GB" dirty="0">
                <a:cs typeface="Calibri"/>
              </a:rPr>
              <a:t>is</a:t>
            </a:r>
            <a:r>
              <a:rPr lang="en-GB" spc="-60" dirty="0">
                <a:cs typeface="Calibri"/>
              </a:rPr>
              <a:t> </a:t>
            </a:r>
            <a:r>
              <a:rPr lang="en-GB" dirty="0">
                <a:cs typeface="Calibri"/>
              </a:rPr>
              <a:t>that</a:t>
            </a:r>
            <a:r>
              <a:rPr lang="en-GB" spc="-40" dirty="0">
                <a:cs typeface="Calibri"/>
              </a:rPr>
              <a:t> </a:t>
            </a:r>
            <a:r>
              <a:rPr lang="en-GB" dirty="0">
                <a:cs typeface="Calibri"/>
              </a:rPr>
              <a:t>in</a:t>
            </a:r>
            <a:r>
              <a:rPr lang="en-GB" spc="-45" dirty="0">
                <a:cs typeface="Calibri"/>
              </a:rPr>
              <a:t> </a:t>
            </a:r>
            <a:r>
              <a:rPr lang="en-GB" dirty="0">
                <a:cs typeface="Calibri"/>
              </a:rPr>
              <a:t>the</a:t>
            </a:r>
            <a:r>
              <a:rPr lang="en-GB" spc="-55" dirty="0">
                <a:cs typeface="Calibri"/>
              </a:rPr>
              <a:t> </a:t>
            </a:r>
            <a:r>
              <a:rPr lang="en-GB" spc="-10" dirty="0">
                <a:cs typeface="Calibri"/>
              </a:rPr>
              <a:t>dataset,</a:t>
            </a:r>
            <a:r>
              <a:rPr lang="en-GB" spc="-40" dirty="0">
                <a:cs typeface="Calibri"/>
              </a:rPr>
              <a:t> </a:t>
            </a:r>
            <a:r>
              <a:rPr lang="en-GB" dirty="0">
                <a:cs typeface="Calibri"/>
              </a:rPr>
              <a:t>there</a:t>
            </a:r>
            <a:r>
              <a:rPr lang="en-GB" spc="-55" dirty="0">
                <a:cs typeface="Calibri"/>
              </a:rPr>
              <a:t> </a:t>
            </a:r>
            <a:r>
              <a:rPr lang="en-GB" dirty="0">
                <a:cs typeface="Calibri"/>
              </a:rPr>
              <a:t>are</a:t>
            </a:r>
            <a:r>
              <a:rPr lang="en-GB" spc="-55" dirty="0">
                <a:cs typeface="Calibri"/>
              </a:rPr>
              <a:t> </a:t>
            </a:r>
            <a:r>
              <a:rPr lang="en-GB" dirty="0">
                <a:cs typeface="Calibri"/>
              </a:rPr>
              <a:t>only</a:t>
            </a:r>
            <a:r>
              <a:rPr lang="en-GB" spc="-45" dirty="0">
                <a:cs typeface="Calibri"/>
              </a:rPr>
              <a:t> </a:t>
            </a:r>
            <a:r>
              <a:rPr lang="en-GB" dirty="0">
                <a:cs typeface="Calibri"/>
              </a:rPr>
              <a:t>two</a:t>
            </a:r>
            <a:r>
              <a:rPr lang="en-GB" spc="-45" dirty="0">
                <a:cs typeface="Calibri"/>
              </a:rPr>
              <a:t> </a:t>
            </a:r>
            <a:r>
              <a:rPr lang="en-GB" spc="-10" dirty="0">
                <a:cs typeface="Calibri"/>
              </a:rPr>
              <a:t>staff members,</a:t>
            </a:r>
            <a:r>
              <a:rPr lang="en-GB" spc="-45" dirty="0">
                <a:cs typeface="Calibri"/>
              </a:rPr>
              <a:t> </a:t>
            </a:r>
            <a:r>
              <a:rPr lang="en-GB" dirty="0">
                <a:cs typeface="Calibri"/>
              </a:rPr>
              <a:t>and</a:t>
            </a:r>
            <a:r>
              <a:rPr lang="en-GB" spc="-40" dirty="0">
                <a:cs typeface="Calibri"/>
              </a:rPr>
              <a:t> </a:t>
            </a:r>
            <a:r>
              <a:rPr lang="en-GB" dirty="0">
                <a:cs typeface="Calibri"/>
              </a:rPr>
              <a:t>their</a:t>
            </a:r>
            <a:r>
              <a:rPr lang="en-GB" spc="-50" dirty="0">
                <a:cs typeface="Calibri"/>
              </a:rPr>
              <a:t> </a:t>
            </a:r>
            <a:r>
              <a:rPr lang="en-GB" spc="-10" dirty="0">
                <a:cs typeface="Calibri"/>
              </a:rPr>
              <a:t>calculated</a:t>
            </a:r>
            <a:r>
              <a:rPr lang="en-GB" spc="-40" dirty="0">
                <a:cs typeface="Calibri"/>
              </a:rPr>
              <a:t> </a:t>
            </a:r>
            <a:r>
              <a:rPr lang="en-GB" spc="-10" dirty="0">
                <a:cs typeface="Calibri"/>
              </a:rPr>
              <a:t>employment</a:t>
            </a:r>
            <a:r>
              <a:rPr lang="en-GB" spc="-40" dirty="0">
                <a:cs typeface="Calibri"/>
              </a:rPr>
              <a:t> </a:t>
            </a:r>
            <a:r>
              <a:rPr lang="en-GB" spc="-10" dirty="0">
                <a:cs typeface="Calibri"/>
              </a:rPr>
              <a:t>duration</a:t>
            </a:r>
            <a:r>
              <a:rPr lang="en-GB" spc="-40" dirty="0">
                <a:cs typeface="Calibri"/>
              </a:rPr>
              <a:t> </a:t>
            </a:r>
            <a:r>
              <a:rPr lang="en-GB" dirty="0">
                <a:cs typeface="Calibri"/>
              </a:rPr>
              <a:t>appears</a:t>
            </a:r>
            <a:r>
              <a:rPr lang="en-GB" spc="-55" dirty="0">
                <a:cs typeface="Calibri"/>
              </a:rPr>
              <a:t> </a:t>
            </a:r>
            <a:r>
              <a:rPr lang="en-GB" dirty="0">
                <a:cs typeface="Calibri"/>
              </a:rPr>
              <a:t>to</a:t>
            </a:r>
            <a:r>
              <a:rPr lang="en-GB" spc="-45" dirty="0">
                <a:cs typeface="Calibri"/>
              </a:rPr>
              <a:t> </a:t>
            </a:r>
            <a:r>
              <a:rPr lang="en-GB" dirty="0">
                <a:cs typeface="Calibri"/>
              </a:rPr>
              <a:t>be</a:t>
            </a:r>
            <a:r>
              <a:rPr lang="en-GB" spc="-50" dirty="0">
                <a:cs typeface="Calibri"/>
              </a:rPr>
              <a:t> </a:t>
            </a:r>
            <a:r>
              <a:rPr lang="en-GB" dirty="0">
                <a:cs typeface="Calibri"/>
              </a:rPr>
              <a:t>the</a:t>
            </a:r>
            <a:r>
              <a:rPr lang="en-GB" spc="-55" dirty="0">
                <a:cs typeface="Calibri"/>
              </a:rPr>
              <a:t> </a:t>
            </a:r>
            <a:r>
              <a:rPr lang="en-GB" dirty="0">
                <a:cs typeface="Calibri"/>
              </a:rPr>
              <a:t>same</a:t>
            </a:r>
            <a:r>
              <a:rPr lang="en-GB" spc="-55" dirty="0">
                <a:cs typeface="Calibri"/>
              </a:rPr>
              <a:t> </a:t>
            </a:r>
            <a:r>
              <a:rPr lang="en-GB" dirty="0">
                <a:cs typeface="Calibri"/>
              </a:rPr>
              <a:t>at</a:t>
            </a:r>
            <a:r>
              <a:rPr lang="en-GB" spc="-35" dirty="0">
                <a:cs typeface="Calibri"/>
              </a:rPr>
              <a:t> </a:t>
            </a:r>
            <a:r>
              <a:rPr lang="en-GB" spc="-25" dirty="0">
                <a:cs typeface="Calibri"/>
              </a:rPr>
              <a:t>17 </a:t>
            </a:r>
            <a:r>
              <a:rPr lang="en-GB" spc="-10" dirty="0">
                <a:cs typeface="Calibri"/>
              </a:rPr>
              <a:t>years.</a:t>
            </a:r>
            <a:endParaRPr lang="en-GB" dirty="0">
              <a:cs typeface="Calibri"/>
            </a:endParaRPr>
          </a:p>
        </p:txBody>
      </p:sp>
      <p:sp>
        <p:nvSpPr>
          <p:cNvPr id="6" name="Rectangle 5">
            <a:extLst>
              <a:ext uri="{FF2B5EF4-FFF2-40B4-BE49-F238E27FC236}">
                <a16:creationId xmlns:a16="http://schemas.microsoft.com/office/drawing/2014/main" id="{92526FE4-6221-4634-8ABF-2209FC2B41CA}"/>
              </a:ext>
            </a:extLst>
          </p:cNvPr>
          <p:cNvSpPr/>
          <p:nvPr/>
        </p:nvSpPr>
        <p:spPr>
          <a:xfrm>
            <a:off x="419768" y="3607068"/>
            <a:ext cx="5514109" cy="2514663"/>
          </a:xfrm>
          <a:prstGeom prst="rect">
            <a:avLst/>
          </a:prstGeom>
        </p:spPr>
        <p:txBody>
          <a:bodyPr wrap="square">
            <a:spAutoFit/>
          </a:bodyPr>
          <a:lstStyle/>
          <a:p>
            <a:pPr marL="12700" marR="125095">
              <a:lnSpc>
                <a:spcPct val="110000"/>
              </a:lnSpc>
              <a:spcBef>
                <a:spcPts val="795"/>
              </a:spcBef>
            </a:pPr>
            <a:r>
              <a:rPr lang="en-GB" dirty="0">
                <a:cs typeface="Calibri"/>
              </a:rPr>
              <a:t>The</a:t>
            </a:r>
            <a:r>
              <a:rPr lang="en-GB" spc="-50" dirty="0">
                <a:cs typeface="Calibri"/>
              </a:rPr>
              <a:t> </a:t>
            </a:r>
            <a:r>
              <a:rPr lang="en-GB" dirty="0">
                <a:cs typeface="Calibri"/>
              </a:rPr>
              <a:t>chart</a:t>
            </a:r>
            <a:r>
              <a:rPr lang="en-GB" spc="-30" dirty="0">
                <a:cs typeface="Calibri"/>
              </a:rPr>
              <a:t> </a:t>
            </a:r>
            <a:r>
              <a:rPr lang="en-GB" dirty="0">
                <a:cs typeface="Calibri"/>
              </a:rPr>
              <a:t>is</a:t>
            </a:r>
            <a:r>
              <a:rPr lang="en-GB" spc="-55" dirty="0">
                <a:cs typeface="Calibri"/>
              </a:rPr>
              <a:t> </a:t>
            </a:r>
            <a:r>
              <a:rPr lang="en-GB" dirty="0">
                <a:cs typeface="Calibri"/>
              </a:rPr>
              <a:t>a</a:t>
            </a:r>
            <a:r>
              <a:rPr lang="en-GB" spc="-30" dirty="0">
                <a:cs typeface="Calibri"/>
              </a:rPr>
              <a:t> </a:t>
            </a:r>
            <a:r>
              <a:rPr lang="en-GB" spc="-10" dirty="0">
                <a:cs typeface="Calibri"/>
              </a:rPr>
              <a:t>showcase</a:t>
            </a:r>
            <a:r>
              <a:rPr lang="en-GB" spc="-45" dirty="0">
                <a:cs typeface="Calibri"/>
              </a:rPr>
              <a:t> </a:t>
            </a:r>
            <a:r>
              <a:rPr lang="en-GB" dirty="0">
                <a:cs typeface="Calibri"/>
              </a:rPr>
              <a:t>of</a:t>
            </a:r>
            <a:r>
              <a:rPr lang="en-GB" spc="-50" dirty="0">
                <a:cs typeface="Calibri"/>
              </a:rPr>
              <a:t> </a:t>
            </a:r>
            <a:r>
              <a:rPr lang="en-GB" dirty="0">
                <a:cs typeface="Calibri"/>
              </a:rPr>
              <a:t>diversity</a:t>
            </a:r>
            <a:r>
              <a:rPr lang="en-GB" spc="-30" dirty="0">
                <a:cs typeface="Calibri"/>
              </a:rPr>
              <a:t> </a:t>
            </a:r>
            <a:r>
              <a:rPr lang="en-GB" dirty="0">
                <a:cs typeface="Calibri"/>
              </a:rPr>
              <a:t>in</a:t>
            </a:r>
            <a:r>
              <a:rPr lang="en-GB" spc="-35" dirty="0">
                <a:cs typeface="Calibri"/>
              </a:rPr>
              <a:t> </a:t>
            </a:r>
            <a:r>
              <a:rPr lang="en-GB" dirty="0">
                <a:cs typeface="Calibri"/>
              </a:rPr>
              <a:t>film</a:t>
            </a:r>
            <a:r>
              <a:rPr lang="en-GB" spc="-50" dirty="0">
                <a:cs typeface="Calibri"/>
              </a:rPr>
              <a:t> </a:t>
            </a:r>
            <a:r>
              <a:rPr lang="en-GB" spc="-10" dirty="0">
                <a:cs typeface="Calibri"/>
              </a:rPr>
              <a:t>genres,</a:t>
            </a:r>
            <a:r>
              <a:rPr lang="en-GB" spc="-35" dirty="0">
                <a:cs typeface="Calibri"/>
              </a:rPr>
              <a:t> </a:t>
            </a:r>
            <a:r>
              <a:rPr lang="en-GB" spc="-10" dirty="0">
                <a:cs typeface="Calibri"/>
              </a:rPr>
              <a:t>offering</a:t>
            </a:r>
            <a:r>
              <a:rPr lang="en-GB" spc="-40" dirty="0">
                <a:cs typeface="Calibri"/>
              </a:rPr>
              <a:t> </a:t>
            </a:r>
            <a:r>
              <a:rPr lang="en-GB" dirty="0">
                <a:cs typeface="Calibri"/>
              </a:rPr>
              <a:t>the</a:t>
            </a:r>
            <a:r>
              <a:rPr lang="en-GB" spc="-45" dirty="0">
                <a:cs typeface="Calibri"/>
              </a:rPr>
              <a:t> </a:t>
            </a:r>
            <a:r>
              <a:rPr lang="en-GB" spc="-10" dirty="0">
                <a:cs typeface="Calibri"/>
              </a:rPr>
              <a:t>flexibility</a:t>
            </a:r>
            <a:r>
              <a:rPr lang="en-GB" spc="-25" dirty="0">
                <a:cs typeface="Calibri"/>
              </a:rPr>
              <a:t> </a:t>
            </a:r>
            <a:r>
              <a:rPr lang="en-GB" dirty="0">
                <a:cs typeface="Calibri"/>
              </a:rPr>
              <a:t>to</a:t>
            </a:r>
            <a:r>
              <a:rPr lang="en-GB" spc="-40" dirty="0">
                <a:cs typeface="Calibri"/>
              </a:rPr>
              <a:t> </a:t>
            </a:r>
            <a:r>
              <a:rPr lang="en-GB" dirty="0">
                <a:cs typeface="Calibri"/>
              </a:rPr>
              <a:t>adapt</a:t>
            </a:r>
            <a:r>
              <a:rPr lang="en-GB" spc="-30" dirty="0">
                <a:cs typeface="Calibri"/>
              </a:rPr>
              <a:t> </a:t>
            </a:r>
            <a:r>
              <a:rPr lang="en-GB" spc="-25" dirty="0">
                <a:cs typeface="Calibri"/>
              </a:rPr>
              <a:t>to </a:t>
            </a:r>
            <a:r>
              <a:rPr lang="en-GB" dirty="0">
                <a:cs typeface="Calibri"/>
              </a:rPr>
              <a:t>the</a:t>
            </a:r>
            <a:r>
              <a:rPr lang="en-GB" spc="-55" dirty="0">
                <a:cs typeface="Calibri"/>
              </a:rPr>
              <a:t> </a:t>
            </a:r>
            <a:r>
              <a:rPr lang="en-GB" spc="-35" dirty="0">
                <a:cs typeface="Calibri"/>
              </a:rPr>
              <a:t>ever-</a:t>
            </a:r>
            <a:r>
              <a:rPr lang="en-GB" dirty="0">
                <a:cs typeface="Calibri"/>
              </a:rPr>
              <a:t>evolving</a:t>
            </a:r>
            <a:r>
              <a:rPr lang="en-GB" spc="-45" dirty="0">
                <a:cs typeface="Calibri"/>
              </a:rPr>
              <a:t> </a:t>
            </a:r>
            <a:r>
              <a:rPr lang="en-GB" dirty="0">
                <a:cs typeface="Calibri"/>
              </a:rPr>
              <a:t>demands</a:t>
            </a:r>
            <a:r>
              <a:rPr lang="en-GB" spc="-60" dirty="0">
                <a:cs typeface="Calibri"/>
              </a:rPr>
              <a:t> </a:t>
            </a:r>
            <a:r>
              <a:rPr lang="en-GB" dirty="0">
                <a:cs typeface="Calibri"/>
              </a:rPr>
              <a:t>of</a:t>
            </a:r>
            <a:r>
              <a:rPr lang="en-GB" spc="-30" dirty="0">
                <a:cs typeface="Calibri"/>
              </a:rPr>
              <a:t> </a:t>
            </a:r>
            <a:r>
              <a:rPr lang="en-GB" spc="-10" dirty="0">
                <a:cs typeface="Calibri"/>
              </a:rPr>
              <a:t>viewers.</a:t>
            </a:r>
            <a:r>
              <a:rPr lang="en-GB" spc="-20" dirty="0">
                <a:cs typeface="Calibri"/>
              </a:rPr>
              <a:t> </a:t>
            </a:r>
            <a:r>
              <a:rPr lang="en-GB" dirty="0">
                <a:cs typeface="Calibri"/>
              </a:rPr>
              <a:t>By </a:t>
            </a:r>
            <a:r>
              <a:rPr lang="en-GB" spc="-10" dirty="0">
                <a:cs typeface="Calibri"/>
              </a:rPr>
              <a:t>keeping</a:t>
            </a:r>
            <a:r>
              <a:rPr lang="en-GB" spc="-40" dirty="0">
                <a:cs typeface="Calibri"/>
              </a:rPr>
              <a:t> </a:t>
            </a:r>
            <a:r>
              <a:rPr lang="en-GB" dirty="0">
                <a:cs typeface="Calibri"/>
              </a:rPr>
              <a:t>a</a:t>
            </a:r>
            <a:r>
              <a:rPr lang="en-GB" spc="-40" dirty="0">
                <a:cs typeface="Calibri"/>
              </a:rPr>
              <a:t> </a:t>
            </a:r>
            <a:r>
              <a:rPr lang="en-GB" dirty="0">
                <a:cs typeface="Calibri"/>
              </a:rPr>
              <a:t>wide</a:t>
            </a:r>
            <a:r>
              <a:rPr lang="en-GB" spc="-50" dirty="0">
                <a:cs typeface="Calibri"/>
              </a:rPr>
              <a:t> </a:t>
            </a:r>
            <a:r>
              <a:rPr lang="en-GB" dirty="0">
                <a:cs typeface="Calibri"/>
              </a:rPr>
              <a:t>range</a:t>
            </a:r>
            <a:r>
              <a:rPr lang="en-GB" spc="-50" dirty="0">
                <a:cs typeface="Calibri"/>
              </a:rPr>
              <a:t> </a:t>
            </a:r>
            <a:r>
              <a:rPr lang="en-GB" dirty="0">
                <a:cs typeface="Calibri"/>
              </a:rPr>
              <a:t>of</a:t>
            </a:r>
            <a:r>
              <a:rPr lang="en-GB" spc="-60" dirty="0">
                <a:cs typeface="Calibri"/>
              </a:rPr>
              <a:t> </a:t>
            </a:r>
            <a:r>
              <a:rPr lang="en-GB" dirty="0">
                <a:cs typeface="Calibri"/>
              </a:rPr>
              <a:t>genres,</a:t>
            </a:r>
            <a:r>
              <a:rPr lang="en-GB" spc="-40" dirty="0">
                <a:cs typeface="Calibri"/>
              </a:rPr>
              <a:t> </a:t>
            </a:r>
            <a:r>
              <a:rPr lang="en-GB" dirty="0">
                <a:cs typeface="Calibri"/>
              </a:rPr>
              <a:t>the</a:t>
            </a:r>
            <a:r>
              <a:rPr lang="en-GB" spc="-55" dirty="0">
                <a:cs typeface="Calibri"/>
              </a:rPr>
              <a:t> </a:t>
            </a:r>
            <a:r>
              <a:rPr lang="en-GB" spc="-10" dirty="0">
                <a:cs typeface="Calibri"/>
              </a:rPr>
              <a:t>rental store</a:t>
            </a:r>
            <a:r>
              <a:rPr lang="en-GB" spc="-55" dirty="0">
                <a:cs typeface="Calibri"/>
              </a:rPr>
              <a:t> </a:t>
            </a:r>
            <a:r>
              <a:rPr lang="en-GB" dirty="0">
                <a:cs typeface="Calibri"/>
              </a:rPr>
              <a:t>can</a:t>
            </a:r>
            <a:r>
              <a:rPr lang="en-GB" spc="-40" dirty="0">
                <a:cs typeface="Calibri"/>
              </a:rPr>
              <a:t> </a:t>
            </a:r>
            <a:r>
              <a:rPr lang="en-GB" dirty="0">
                <a:cs typeface="Calibri"/>
              </a:rPr>
              <a:t>ensure</a:t>
            </a:r>
            <a:r>
              <a:rPr lang="en-GB" spc="-50" dirty="0">
                <a:cs typeface="Calibri"/>
              </a:rPr>
              <a:t> </a:t>
            </a:r>
            <a:r>
              <a:rPr lang="en-GB" dirty="0">
                <a:cs typeface="Calibri"/>
              </a:rPr>
              <a:t>the</a:t>
            </a:r>
            <a:r>
              <a:rPr lang="en-GB" spc="-55" dirty="0">
                <a:cs typeface="Calibri"/>
              </a:rPr>
              <a:t> </a:t>
            </a:r>
            <a:r>
              <a:rPr lang="en-GB" spc="-10" dirty="0">
                <a:cs typeface="Calibri"/>
              </a:rPr>
              <a:t>availability</a:t>
            </a:r>
            <a:r>
              <a:rPr lang="en-GB" spc="-35" dirty="0">
                <a:cs typeface="Calibri"/>
              </a:rPr>
              <a:t> </a:t>
            </a:r>
            <a:r>
              <a:rPr lang="en-GB" dirty="0">
                <a:cs typeface="Calibri"/>
              </a:rPr>
              <a:t>of</a:t>
            </a:r>
            <a:r>
              <a:rPr lang="en-GB" spc="-60" dirty="0">
                <a:cs typeface="Calibri"/>
              </a:rPr>
              <a:t> </a:t>
            </a:r>
            <a:r>
              <a:rPr lang="en-GB" spc="-25" dirty="0">
                <a:cs typeface="Calibri"/>
              </a:rPr>
              <a:t>customer-</a:t>
            </a:r>
            <a:r>
              <a:rPr lang="en-GB" spc="-20" dirty="0">
                <a:cs typeface="Calibri"/>
              </a:rPr>
              <a:t>favourite</a:t>
            </a:r>
            <a:r>
              <a:rPr lang="en-GB" spc="-30" dirty="0">
                <a:cs typeface="Calibri"/>
              </a:rPr>
              <a:t> </a:t>
            </a:r>
            <a:r>
              <a:rPr lang="en-GB" spc="-10" dirty="0">
                <a:cs typeface="Calibri"/>
              </a:rPr>
              <a:t>categories.</a:t>
            </a:r>
            <a:r>
              <a:rPr lang="en-GB" spc="-45" dirty="0">
                <a:cs typeface="Calibri"/>
              </a:rPr>
              <a:t> </a:t>
            </a:r>
            <a:r>
              <a:rPr lang="en-GB" dirty="0">
                <a:cs typeface="Calibri"/>
              </a:rPr>
              <a:t>Furthermore,</a:t>
            </a:r>
            <a:r>
              <a:rPr lang="en-GB" spc="-45" dirty="0">
                <a:cs typeface="Calibri"/>
              </a:rPr>
              <a:t> </a:t>
            </a:r>
            <a:r>
              <a:rPr lang="en-GB" spc="-25" dirty="0">
                <a:cs typeface="Calibri"/>
              </a:rPr>
              <a:t>it </a:t>
            </a:r>
            <a:r>
              <a:rPr lang="en-GB" dirty="0">
                <a:cs typeface="Calibri"/>
              </a:rPr>
              <a:t>serves</a:t>
            </a:r>
            <a:r>
              <a:rPr lang="en-GB" spc="-70" dirty="0">
                <a:cs typeface="Calibri"/>
              </a:rPr>
              <a:t> </a:t>
            </a:r>
            <a:r>
              <a:rPr lang="en-GB" dirty="0">
                <a:cs typeface="Calibri"/>
              </a:rPr>
              <a:t>as</a:t>
            </a:r>
            <a:r>
              <a:rPr lang="en-GB" spc="-70" dirty="0">
                <a:cs typeface="Calibri"/>
              </a:rPr>
              <a:t> </a:t>
            </a:r>
            <a:r>
              <a:rPr lang="en-GB" dirty="0">
                <a:cs typeface="Calibri"/>
              </a:rPr>
              <a:t>a</a:t>
            </a:r>
            <a:r>
              <a:rPr lang="en-GB" spc="-50" dirty="0">
                <a:cs typeface="Calibri"/>
              </a:rPr>
              <a:t> </a:t>
            </a:r>
            <a:r>
              <a:rPr lang="en-GB" spc="-10" dirty="0">
                <a:cs typeface="Calibri"/>
              </a:rPr>
              <a:t>strategic</a:t>
            </a:r>
            <a:r>
              <a:rPr lang="en-GB" spc="-60" dirty="0">
                <a:cs typeface="Calibri"/>
              </a:rPr>
              <a:t> </a:t>
            </a:r>
            <a:r>
              <a:rPr lang="en-GB" dirty="0">
                <a:cs typeface="Calibri"/>
              </a:rPr>
              <a:t>guide</a:t>
            </a:r>
            <a:r>
              <a:rPr lang="en-GB" spc="-65" dirty="0">
                <a:cs typeface="Calibri"/>
              </a:rPr>
              <a:t> </a:t>
            </a:r>
            <a:r>
              <a:rPr lang="en-GB" dirty="0">
                <a:cs typeface="Calibri"/>
              </a:rPr>
              <a:t>for</a:t>
            </a:r>
            <a:r>
              <a:rPr lang="en-GB" spc="-10" dirty="0">
                <a:cs typeface="Calibri"/>
              </a:rPr>
              <a:t> perfecting</a:t>
            </a:r>
            <a:r>
              <a:rPr lang="en-GB" spc="-45" dirty="0">
                <a:cs typeface="Calibri"/>
              </a:rPr>
              <a:t> </a:t>
            </a:r>
            <a:r>
              <a:rPr lang="en-GB" spc="-10" dirty="0">
                <a:cs typeface="Calibri"/>
              </a:rPr>
              <a:t>content</a:t>
            </a:r>
            <a:r>
              <a:rPr lang="en-GB" spc="-55" dirty="0">
                <a:cs typeface="Calibri"/>
              </a:rPr>
              <a:t> </a:t>
            </a:r>
            <a:r>
              <a:rPr lang="en-GB" dirty="0">
                <a:cs typeface="Calibri"/>
              </a:rPr>
              <a:t>selection,</a:t>
            </a:r>
            <a:r>
              <a:rPr lang="en-GB" spc="-55" dirty="0">
                <a:cs typeface="Calibri"/>
              </a:rPr>
              <a:t> </a:t>
            </a:r>
            <a:r>
              <a:rPr lang="en-GB" spc="-10" dirty="0">
                <a:cs typeface="Calibri"/>
              </a:rPr>
              <a:t>offering</a:t>
            </a:r>
            <a:r>
              <a:rPr lang="en-GB" spc="-60" dirty="0">
                <a:cs typeface="Calibri"/>
              </a:rPr>
              <a:t> </a:t>
            </a:r>
            <a:r>
              <a:rPr lang="en-GB" spc="-20" dirty="0">
                <a:cs typeface="Calibri"/>
              </a:rPr>
              <a:t>data-</a:t>
            </a:r>
            <a:r>
              <a:rPr lang="en-GB" spc="-10" dirty="0">
                <a:cs typeface="Calibri"/>
              </a:rPr>
              <a:t>driven insights</a:t>
            </a:r>
            <a:r>
              <a:rPr lang="en-GB" spc="-60" dirty="0">
                <a:cs typeface="Calibri"/>
              </a:rPr>
              <a:t> </a:t>
            </a:r>
            <a:r>
              <a:rPr lang="en-GB" dirty="0">
                <a:cs typeface="Calibri"/>
              </a:rPr>
              <a:t>that</a:t>
            </a:r>
            <a:r>
              <a:rPr lang="en-GB" spc="-45" dirty="0">
                <a:cs typeface="Calibri"/>
              </a:rPr>
              <a:t> </a:t>
            </a:r>
            <a:r>
              <a:rPr lang="en-GB" dirty="0">
                <a:cs typeface="Calibri"/>
              </a:rPr>
              <a:t>can</a:t>
            </a:r>
            <a:r>
              <a:rPr lang="en-GB" spc="-40" dirty="0">
                <a:cs typeface="Calibri"/>
              </a:rPr>
              <a:t> </a:t>
            </a:r>
            <a:r>
              <a:rPr lang="en-GB" spc="-10" dirty="0">
                <a:cs typeface="Calibri"/>
              </a:rPr>
              <a:t>influence</a:t>
            </a:r>
            <a:r>
              <a:rPr lang="en-GB" spc="-60" dirty="0">
                <a:cs typeface="Calibri"/>
              </a:rPr>
              <a:t> </a:t>
            </a:r>
            <a:r>
              <a:rPr lang="en-GB" spc="-10" dirty="0">
                <a:cs typeface="Calibri"/>
              </a:rPr>
              <a:t>content</a:t>
            </a:r>
            <a:r>
              <a:rPr lang="en-GB" spc="-45" dirty="0">
                <a:cs typeface="Calibri"/>
              </a:rPr>
              <a:t> </a:t>
            </a:r>
            <a:r>
              <a:rPr lang="en-GB" spc="-10" dirty="0">
                <a:cs typeface="Calibri"/>
              </a:rPr>
              <a:t>acquisition</a:t>
            </a:r>
            <a:r>
              <a:rPr lang="en-GB" spc="-45" dirty="0">
                <a:cs typeface="Calibri"/>
              </a:rPr>
              <a:t> </a:t>
            </a:r>
            <a:r>
              <a:rPr lang="en-GB" spc="-10" dirty="0">
                <a:cs typeface="Calibri"/>
              </a:rPr>
              <a:t>decisions.</a:t>
            </a:r>
            <a:endParaRPr lang="en-GB" dirty="0">
              <a:cs typeface="Calibri"/>
            </a:endParaRPr>
          </a:p>
        </p:txBody>
      </p:sp>
    </p:spTree>
    <p:extLst>
      <p:ext uri="{BB962C8B-B14F-4D97-AF65-F5344CB8AC3E}">
        <p14:creationId xmlns:p14="http://schemas.microsoft.com/office/powerpoint/2010/main" val="323472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7" descr="A map of the world with purple dots  Description automatically generated">
            <a:extLst>
              <a:ext uri="{FF2B5EF4-FFF2-40B4-BE49-F238E27FC236}">
                <a16:creationId xmlns:a16="http://schemas.microsoft.com/office/drawing/2014/main" id="{B5F524CD-EEAF-4115-815E-0637CD86B7C9}"/>
              </a:ext>
            </a:extLst>
          </p:cNvPr>
          <p:cNvPicPr/>
          <p:nvPr/>
        </p:nvPicPr>
        <p:blipFill>
          <a:blip r:embed="rId2" cstate="print"/>
          <a:stretch>
            <a:fillRect/>
          </a:stretch>
        </p:blipFill>
        <p:spPr>
          <a:xfrm>
            <a:off x="1" y="96231"/>
            <a:ext cx="7416800" cy="4401878"/>
          </a:xfrm>
          <a:prstGeom prst="rect">
            <a:avLst/>
          </a:prstGeom>
        </p:spPr>
      </p:pic>
      <p:sp>
        <p:nvSpPr>
          <p:cNvPr id="3" name="Rectangle 2">
            <a:extLst>
              <a:ext uri="{FF2B5EF4-FFF2-40B4-BE49-F238E27FC236}">
                <a16:creationId xmlns:a16="http://schemas.microsoft.com/office/drawing/2014/main" id="{3E71D493-9108-4B73-B198-CA81A68F4D6B}"/>
              </a:ext>
            </a:extLst>
          </p:cNvPr>
          <p:cNvSpPr/>
          <p:nvPr/>
        </p:nvSpPr>
        <p:spPr>
          <a:xfrm>
            <a:off x="7841673" y="96231"/>
            <a:ext cx="3749963" cy="6171048"/>
          </a:xfrm>
          <a:prstGeom prst="rect">
            <a:avLst/>
          </a:prstGeom>
        </p:spPr>
        <p:txBody>
          <a:bodyPr wrap="square">
            <a:spAutoFit/>
          </a:bodyPr>
          <a:lstStyle/>
          <a:p>
            <a:pPr marL="12700" marR="202565">
              <a:lnSpc>
                <a:spcPct val="109800"/>
              </a:lnSpc>
              <a:spcBef>
                <a:spcPts val="825"/>
              </a:spcBef>
            </a:pPr>
            <a:r>
              <a:rPr lang="en-GB" dirty="0">
                <a:cs typeface="Calibri"/>
              </a:rPr>
              <a:t>The</a:t>
            </a:r>
            <a:r>
              <a:rPr lang="en-GB" spc="-45" dirty="0">
                <a:cs typeface="Calibri"/>
              </a:rPr>
              <a:t> </a:t>
            </a:r>
            <a:r>
              <a:rPr lang="en-GB" dirty="0">
                <a:cs typeface="Calibri"/>
              </a:rPr>
              <a:t>data</a:t>
            </a:r>
            <a:r>
              <a:rPr lang="en-GB" spc="-50" dirty="0">
                <a:cs typeface="Calibri"/>
              </a:rPr>
              <a:t> </a:t>
            </a:r>
            <a:r>
              <a:rPr lang="en-GB" spc="-10" dirty="0">
                <a:cs typeface="Calibri"/>
              </a:rPr>
              <a:t>presented</a:t>
            </a:r>
            <a:r>
              <a:rPr lang="en-GB" spc="-55" dirty="0">
                <a:cs typeface="Calibri"/>
              </a:rPr>
              <a:t> </a:t>
            </a:r>
            <a:r>
              <a:rPr lang="en-GB" dirty="0">
                <a:cs typeface="Calibri"/>
              </a:rPr>
              <a:t>in</a:t>
            </a:r>
            <a:r>
              <a:rPr lang="en-GB" spc="-50" dirty="0">
                <a:cs typeface="Calibri"/>
              </a:rPr>
              <a:t> </a:t>
            </a:r>
            <a:r>
              <a:rPr lang="en-GB" dirty="0">
                <a:cs typeface="Calibri"/>
              </a:rPr>
              <a:t>this</a:t>
            </a:r>
            <a:r>
              <a:rPr lang="en-GB" spc="-70" dirty="0">
                <a:cs typeface="Calibri"/>
              </a:rPr>
              <a:t> </a:t>
            </a:r>
            <a:r>
              <a:rPr lang="en-GB" spc="-10" dirty="0">
                <a:cs typeface="Calibri"/>
              </a:rPr>
              <a:t>chart </a:t>
            </a:r>
            <a:r>
              <a:rPr lang="en-GB" spc="-20" dirty="0">
                <a:cs typeface="Calibri"/>
              </a:rPr>
              <a:t>underscores</a:t>
            </a:r>
            <a:r>
              <a:rPr lang="en-GB" spc="-60" dirty="0">
                <a:cs typeface="Calibri"/>
              </a:rPr>
              <a:t> </a:t>
            </a:r>
            <a:r>
              <a:rPr lang="en-GB" dirty="0">
                <a:cs typeface="Calibri"/>
              </a:rPr>
              <a:t>the</a:t>
            </a:r>
            <a:r>
              <a:rPr lang="en-GB" spc="-55" dirty="0">
                <a:cs typeface="Calibri"/>
              </a:rPr>
              <a:t> </a:t>
            </a:r>
            <a:r>
              <a:rPr lang="en-GB" dirty="0">
                <a:cs typeface="Calibri"/>
              </a:rPr>
              <a:t>importance</a:t>
            </a:r>
            <a:r>
              <a:rPr lang="en-GB" spc="-60" dirty="0">
                <a:cs typeface="Calibri"/>
              </a:rPr>
              <a:t> </a:t>
            </a:r>
            <a:r>
              <a:rPr lang="en-GB" dirty="0">
                <a:cs typeface="Calibri"/>
              </a:rPr>
              <a:t>of</a:t>
            </a:r>
            <a:r>
              <a:rPr lang="en-GB" spc="-60" dirty="0">
                <a:cs typeface="Calibri"/>
              </a:rPr>
              <a:t> </a:t>
            </a:r>
            <a:r>
              <a:rPr lang="en-GB" dirty="0">
                <a:cs typeface="Calibri"/>
              </a:rPr>
              <a:t>tailoring</a:t>
            </a:r>
            <a:r>
              <a:rPr lang="en-GB" spc="-50" dirty="0">
                <a:cs typeface="Calibri"/>
              </a:rPr>
              <a:t> </a:t>
            </a:r>
            <a:r>
              <a:rPr lang="en-GB" dirty="0">
                <a:cs typeface="Calibri"/>
              </a:rPr>
              <a:t>business</a:t>
            </a:r>
            <a:r>
              <a:rPr lang="en-GB" spc="-55" dirty="0">
                <a:cs typeface="Calibri"/>
              </a:rPr>
              <a:t> </a:t>
            </a:r>
            <a:r>
              <a:rPr lang="en-GB" spc="-10" dirty="0">
                <a:cs typeface="Calibri"/>
              </a:rPr>
              <a:t>strategies</a:t>
            </a:r>
            <a:r>
              <a:rPr lang="en-GB" spc="-60" dirty="0">
                <a:cs typeface="Calibri"/>
              </a:rPr>
              <a:t> </a:t>
            </a:r>
            <a:r>
              <a:rPr lang="en-GB" dirty="0">
                <a:cs typeface="Calibri"/>
              </a:rPr>
              <a:t>to</a:t>
            </a:r>
            <a:r>
              <a:rPr lang="en-GB" spc="15" dirty="0">
                <a:cs typeface="Calibri"/>
              </a:rPr>
              <a:t> </a:t>
            </a:r>
            <a:r>
              <a:rPr lang="en-GB" spc="-10" dirty="0">
                <a:cs typeface="Calibri"/>
              </a:rPr>
              <a:t>specific</a:t>
            </a:r>
            <a:r>
              <a:rPr lang="en-GB" spc="-50" dirty="0">
                <a:cs typeface="Calibri"/>
              </a:rPr>
              <a:t> </a:t>
            </a:r>
            <a:r>
              <a:rPr lang="en-GB" spc="-10" dirty="0">
                <a:cs typeface="Calibri"/>
              </a:rPr>
              <a:t>regions, considering</a:t>
            </a:r>
            <a:r>
              <a:rPr lang="en-GB" spc="-60" dirty="0">
                <a:cs typeface="Calibri"/>
              </a:rPr>
              <a:t> </a:t>
            </a:r>
            <a:r>
              <a:rPr lang="en-GB" dirty="0">
                <a:cs typeface="Calibri"/>
              </a:rPr>
              <a:t>the</a:t>
            </a:r>
            <a:r>
              <a:rPr lang="en-GB" spc="-65" dirty="0">
                <a:cs typeface="Calibri"/>
              </a:rPr>
              <a:t> </a:t>
            </a:r>
            <a:r>
              <a:rPr lang="en-GB" dirty="0">
                <a:cs typeface="Calibri"/>
              </a:rPr>
              <a:t>unique</a:t>
            </a:r>
            <a:r>
              <a:rPr lang="en-GB" spc="-60" dirty="0">
                <a:cs typeface="Calibri"/>
              </a:rPr>
              <a:t> </a:t>
            </a:r>
            <a:r>
              <a:rPr lang="en-GB" spc="-10" dirty="0">
                <a:cs typeface="Calibri"/>
              </a:rPr>
              <a:t>customer</a:t>
            </a:r>
            <a:r>
              <a:rPr lang="en-GB" spc="-55" dirty="0">
                <a:cs typeface="Calibri"/>
              </a:rPr>
              <a:t> </a:t>
            </a:r>
            <a:r>
              <a:rPr lang="en-GB" spc="-10" dirty="0">
                <a:cs typeface="Calibri"/>
              </a:rPr>
              <a:t>preferences,</a:t>
            </a:r>
            <a:r>
              <a:rPr lang="en-GB" spc="-50" dirty="0">
                <a:cs typeface="Calibri"/>
              </a:rPr>
              <a:t> </a:t>
            </a:r>
            <a:r>
              <a:rPr lang="en-GB" spc="-10" dirty="0">
                <a:cs typeface="Calibri"/>
              </a:rPr>
              <a:t>market</a:t>
            </a:r>
            <a:r>
              <a:rPr lang="en-GB" spc="-50" dirty="0">
                <a:cs typeface="Calibri"/>
              </a:rPr>
              <a:t> </a:t>
            </a:r>
            <a:r>
              <a:rPr lang="en-GB" dirty="0">
                <a:cs typeface="Calibri"/>
              </a:rPr>
              <a:t>dynamics,</a:t>
            </a:r>
            <a:r>
              <a:rPr lang="en-GB" spc="-55" dirty="0">
                <a:cs typeface="Calibri"/>
              </a:rPr>
              <a:t> </a:t>
            </a:r>
            <a:r>
              <a:rPr lang="en-GB" dirty="0">
                <a:cs typeface="Calibri"/>
              </a:rPr>
              <a:t>and</a:t>
            </a:r>
            <a:r>
              <a:rPr lang="en-GB" spc="-50" dirty="0">
                <a:cs typeface="Calibri"/>
              </a:rPr>
              <a:t> </a:t>
            </a:r>
            <a:r>
              <a:rPr lang="en-GB" spc="-10" dirty="0">
                <a:cs typeface="Calibri"/>
              </a:rPr>
              <a:t>economic conditions</a:t>
            </a:r>
            <a:r>
              <a:rPr lang="en-GB" spc="-55" dirty="0">
                <a:cs typeface="Calibri"/>
              </a:rPr>
              <a:t> </a:t>
            </a:r>
            <a:r>
              <a:rPr lang="en-GB" dirty="0">
                <a:cs typeface="Calibri"/>
              </a:rPr>
              <a:t>in</a:t>
            </a:r>
            <a:r>
              <a:rPr lang="en-GB" spc="-35" dirty="0">
                <a:cs typeface="Calibri"/>
              </a:rPr>
              <a:t> </a:t>
            </a:r>
            <a:r>
              <a:rPr lang="en-GB" dirty="0">
                <a:cs typeface="Calibri"/>
              </a:rPr>
              <a:t>each</a:t>
            </a:r>
            <a:r>
              <a:rPr lang="en-GB" spc="-40" dirty="0">
                <a:cs typeface="Calibri"/>
              </a:rPr>
              <a:t> </a:t>
            </a:r>
            <a:r>
              <a:rPr lang="en-GB" spc="-10" dirty="0">
                <a:cs typeface="Calibri"/>
              </a:rPr>
              <a:t>country.</a:t>
            </a:r>
            <a:r>
              <a:rPr lang="en-GB" spc="-40" dirty="0">
                <a:cs typeface="Calibri"/>
              </a:rPr>
              <a:t> </a:t>
            </a:r>
            <a:r>
              <a:rPr lang="en-GB" dirty="0">
                <a:cs typeface="Calibri"/>
              </a:rPr>
              <a:t>It</a:t>
            </a:r>
            <a:r>
              <a:rPr lang="en-GB" spc="-40" dirty="0">
                <a:cs typeface="Calibri"/>
              </a:rPr>
              <a:t> </a:t>
            </a:r>
            <a:r>
              <a:rPr lang="en-GB" dirty="0">
                <a:cs typeface="Calibri"/>
              </a:rPr>
              <a:t>aligns</a:t>
            </a:r>
            <a:r>
              <a:rPr lang="en-GB" spc="-55" dirty="0">
                <a:cs typeface="Calibri"/>
              </a:rPr>
              <a:t> </a:t>
            </a:r>
            <a:r>
              <a:rPr lang="en-GB" spc="-10" dirty="0">
                <a:cs typeface="Calibri"/>
              </a:rPr>
              <a:t>perfectly</a:t>
            </a:r>
            <a:r>
              <a:rPr lang="en-GB" spc="-35" dirty="0">
                <a:cs typeface="Calibri"/>
              </a:rPr>
              <a:t> </a:t>
            </a:r>
            <a:r>
              <a:rPr lang="en-GB" dirty="0">
                <a:cs typeface="Calibri"/>
              </a:rPr>
              <a:t>with</a:t>
            </a:r>
            <a:r>
              <a:rPr lang="en-GB" spc="-35" dirty="0">
                <a:cs typeface="Calibri"/>
              </a:rPr>
              <a:t> </a:t>
            </a:r>
            <a:r>
              <a:rPr lang="en-GB" dirty="0">
                <a:cs typeface="Calibri"/>
              </a:rPr>
              <a:t>the</a:t>
            </a:r>
            <a:r>
              <a:rPr lang="en-GB" spc="-50" dirty="0">
                <a:cs typeface="Calibri"/>
              </a:rPr>
              <a:t> </a:t>
            </a:r>
            <a:r>
              <a:rPr lang="en-GB" dirty="0">
                <a:cs typeface="Calibri"/>
              </a:rPr>
              <a:t>project's</a:t>
            </a:r>
            <a:r>
              <a:rPr lang="en-GB" spc="5" dirty="0">
                <a:cs typeface="Calibri"/>
              </a:rPr>
              <a:t> </a:t>
            </a:r>
            <a:r>
              <a:rPr lang="en-GB" dirty="0">
                <a:cs typeface="Calibri"/>
              </a:rPr>
              <a:t>aim</a:t>
            </a:r>
            <a:r>
              <a:rPr lang="en-GB" spc="-45" dirty="0">
                <a:cs typeface="Calibri"/>
              </a:rPr>
              <a:t> </a:t>
            </a:r>
            <a:r>
              <a:rPr lang="en-GB" dirty="0">
                <a:cs typeface="Calibri"/>
              </a:rPr>
              <a:t>of</a:t>
            </a:r>
            <a:r>
              <a:rPr lang="en-GB" spc="-55" dirty="0">
                <a:cs typeface="Calibri"/>
              </a:rPr>
              <a:t> </a:t>
            </a:r>
            <a:r>
              <a:rPr lang="en-GB" spc="-10" dirty="0">
                <a:cs typeface="Calibri"/>
              </a:rPr>
              <a:t>enhancing revenue</a:t>
            </a:r>
            <a:r>
              <a:rPr lang="en-GB" spc="-65" dirty="0">
                <a:cs typeface="Calibri"/>
              </a:rPr>
              <a:t> </a:t>
            </a:r>
            <a:r>
              <a:rPr lang="en-GB" dirty="0">
                <a:cs typeface="Calibri"/>
              </a:rPr>
              <a:t>and</a:t>
            </a:r>
            <a:r>
              <a:rPr lang="en-GB" spc="-50" dirty="0">
                <a:cs typeface="Calibri"/>
              </a:rPr>
              <a:t> </a:t>
            </a:r>
            <a:r>
              <a:rPr lang="en-GB" dirty="0">
                <a:cs typeface="Calibri"/>
              </a:rPr>
              <a:t>maximizing</a:t>
            </a:r>
            <a:r>
              <a:rPr lang="en-GB" spc="-60" dirty="0">
                <a:cs typeface="Calibri"/>
              </a:rPr>
              <a:t> </a:t>
            </a:r>
            <a:r>
              <a:rPr lang="en-GB" dirty="0">
                <a:cs typeface="Calibri"/>
              </a:rPr>
              <a:t>the</a:t>
            </a:r>
            <a:r>
              <a:rPr lang="en-GB" spc="-60" dirty="0">
                <a:cs typeface="Calibri"/>
              </a:rPr>
              <a:t> </a:t>
            </a:r>
            <a:r>
              <a:rPr lang="en-GB" dirty="0">
                <a:cs typeface="Calibri"/>
              </a:rPr>
              <a:t>rental</a:t>
            </a:r>
            <a:r>
              <a:rPr lang="en-GB" spc="-50" dirty="0">
                <a:cs typeface="Calibri"/>
              </a:rPr>
              <a:t> </a:t>
            </a:r>
            <a:r>
              <a:rPr lang="en-GB" spc="-10" dirty="0">
                <a:cs typeface="Calibri"/>
              </a:rPr>
              <a:t>store's</a:t>
            </a:r>
            <a:r>
              <a:rPr lang="en-GB" spc="-65" dirty="0">
                <a:cs typeface="Calibri"/>
              </a:rPr>
              <a:t> </a:t>
            </a:r>
            <a:r>
              <a:rPr lang="en-GB" spc="-10" dirty="0">
                <a:cs typeface="Calibri"/>
              </a:rPr>
              <a:t>performance</a:t>
            </a:r>
            <a:r>
              <a:rPr lang="en-GB" spc="-70" dirty="0">
                <a:cs typeface="Calibri"/>
              </a:rPr>
              <a:t> </a:t>
            </a:r>
            <a:r>
              <a:rPr lang="en-GB" dirty="0">
                <a:cs typeface="Calibri"/>
              </a:rPr>
              <a:t>in</a:t>
            </a:r>
            <a:r>
              <a:rPr lang="en-GB" spc="-50" dirty="0">
                <a:cs typeface="Calibri"/>
              </a:rPr>
              <a:t> </a:t>
            </a:r>
            <a:r>
              <a:rPr lang="en-GB" spc="-20" dirty="0">
                <a:cs typeface="Calibri"/>
              </a:rPr>
              <a:t>different</a:t>
            </a:r>
            <a:r>
              <a:rPr lang="en-GB" spc="-50" dirty="0">
                <a:cs typeface="Calibri"/>
              </a:rPr>
              <a:t> </a:t>
            </a:r>
            <a:r>
              <a:rPr lang="en-GB" dirty="0">
                <a:cs typeface="Calibri"/>
              </a:rPr>
              <a:t>global</a:t>
            </a:r>
            <a:r>
              <a:rPr lang="en-GB" spc="-50" dirty="0">
                <a:cs typeface="Calibri"/>
              </a:rPr>
              <a:t> </a:t>
            </a:r>
            <a:r>
              <a:rPr lang="en-GB" spc="-10" dirty="0">
                <a:cs typeface="Calibri"/>
              </a:rPr>
              <a:t>markets.</a:t>
            </a:r>
            <a:endParaRPr lang="en-GB" dirty="0">
              <a:cs typeface="Calibri"/>
            </a:endParaRPr>
          </a:p>
          <a:p>
            <a:pPr marL="12700" marR="114935">
              <a:lnSpc>
                <a:spcPct val="109700"/>
              </a:lnSpc>
            </a:pPr>
            <a:r>
              <a:rPr lang="en-GB" dirty="0">
                <a:cs typeface="Calibri"/>
              </a:rPr>
              <a:t>In</a:t>
            </a:r>
            <a:r>
              <a:rPr lang="en-GB" spc="-45" dirty="0">
                <a:cs typeface="Calibri"/>
              </a:rPr>
              <a:t> </a:t>
            </a:r>
            <a:r>
              <a:rPr lang="en-GB" spc="-20" dirty="0">
                <a:cs typeface="Calibri"/>
              </a:rPr>
              <a:t>summary,</a:t>
            </a:r>
            <a:r>
              <a:rPr lang="en-GB" spc="-50" dirty="0">
                <a:cs typeface="Calibri"/>
              </a:rPr>
              <a:t> </a:t>
            </a:r>
            <a:r>
              <a:rPr lang="en-GB" dirty="0">
                <a:cs typeface="Calibri"/>
              </a:rPr>
              <a:t>the</a:t>
            </a:r>
            <a:r>
              <a:rPr lang="en-GB" spc="-55" dirty="0">
                <a:cs typeface="Calibri"/>
              </a:rPr>
              <a:t> </a:t>
            </a:r>
            <a:r>
              <a:rPr lang="en-GB" dirty="0">
                <a:cs typeface="Calibri"/>
              </a:rPr>
              <a:t>insights</a:t>
            </a:r>
            <a:r>
              <a:rPr lang="en-GB" spc="-35" dirty="0">
                <a:cs typeface="Calibri"/>
              </a:rPr>
              <a:t> </a:t>
            </a:r>
            <a:r>
              <a:rPr lang="en-GB" dirty="0">
                <a:cs typeface="Calibri"/>
              </a:rPr>
              <a:t>gained</a:t>
            </a:r>
            <a:r>
              <a:rPr lang="en-GB" spc="-45" dirty="0">
                <a:cs typeface="Calibri"/>
              </a:rPr>
              <a:t> </a:t>
            </a:r>
            <a:r>
              <a:rPr lang="en-GB" dirty="0">
                <a:cs typeface="Calibri"/>
              </a:rPr>
              <a:t>from</a:t>
            </a:r>
            <a:r>
              <a:rPr lang="en-GB" spc="-55" dirty="0">
                <a:cs typeface="Calibri"/>
              </a:rPr>
              <a:t> </a:t>
            </a:r>
            <a:r>
              <a:rPr lang="en-GB" dirty="0">
                <a:cs typeface="Calibri"/>
              </a:rPr>
              <a:t>this</a:t>
            </a:r>
            <a:r>
              <a:rPr lang="en-GB" spc="-65" dirty="0">
                <a:cs typeface="Calibri"/>
              </a:rPr>
              <a:t> </a:t>
            </a:r>
            <a:r>
              <a:rPr lang="en-GB" dirty="0">
                <a:cs typeface="Calibri"/>
              </a:rPr>
              <a:t>chart</a:t>
            </a:r>
            <a:r>
              <a:rPr lang="en-GB" spc="-45" dirty="0">
                <a:cs typeface="Calibri"/>
              </a:rPr>
              <a:t> </a:t>
            </a:r>
            <a:r>
              <a:rPr lang="en-GB" dirty="0">
                <a:cs typeface="Calibri"/>
              </a:rPr>
              <a:t>not</a:t>
            </a:r>
            <a:r>
              <a:rPr lang="en-GB" spc="-45" dirty="0">
                <a:cs typeface="Calibri"/>
              </a:rPr>
              <a:t> </a:t>
            </a:r>
            <a:r>
              <a:rPr lang="en-GB" dirty="0">
                <a:cs typeface="Calibri"/>
              </a:rPr>
              <a:t>only</a:t>
            </a:r>
            <a:r>
              <a:rPr lang="en-GB" spc="15" dirty="0">
                <a:cs typeface="Calibri"/>
              </a:rPr>
              <a:t> </a:t>
            </a:r>
            <a:r>
              <a:rPr lang="en-GB" dirty="0">
                <a:cs typeface="Calibri"/>
              </a:rPr>
              <a:t>supply</a:t>
            </a:r>
            <a:r>
              <a:rPr lang="en-GB" spc="-30" dirty="0">
                <a:cs typeface="Calibri"/>
              </a:rPr>
              <a:t> </a:t>
            </a:r>
            <a:r>
              <a:rPr lang="en-GB" dirty="0">
                <a:cs typeface="Calibri"/>
              </a:rPr>
              <a:t>a</a:t>
            </a:r>
            <a:r>
              <a:rPr lang="en-GB" spc="-40" dirty="0">
                <a:cs typeface="Calibri"/>
              </a:rPr>
              <a:t> </a:t>
            </a:r>
            <a:r>
              <a:rPr lang="en-GB" dirty="0">
                <a:cs typeface="Calibri"/>
              </a:rPr>
              <a:t>snapshot</a:t>
            </a:r>
            <a:r>
              <a:rPr lang="en-GB" spc="-45" dirty="0">
                <a:cs typeface="Calibri"/>
              </a:rPr>
              <a:t> </a:t>
            </a:r>
            <a:r>
              <a:rPr lang="en-GB" dirty="0">
                <a:cs typeface="Calibri"/>
              </a:rPr>
              <a:t>of</a:t>
            </a:r>
            <a:r>
              <a:rPr lang="en-GB" spc="-60" dirty="0">
                <a:cs typeface="Calibri"/>
              </a:rPr>
              <a:t> </a:t>
            </a:r>
            <a:r>
              <a:rPr lang="en-GB" spc="-10" dirty="0">
                <a:cs typeface="Calibri"/>
              </a:rPr>
              <a:t>rental revenue</a:t>
            </a:r>
            <a:r>
              <a:rPr lang="en-GB" spc="-45" dirty="0">
                <a:cs typeface="Calibri"/>
              </a:rPr>
              <a:t> </a:t>
            </a:r>
            <a:r>
              <a:rPr lang="en-GB" spc="-10" dirty="0">
                <a:cs typeface="Calibri"/>
              </a:rPr>
              <a:t>variations</a:t>
            </a:r>
            <a:r>
              <a:rPr lang="en-GB" spc="-65" dirty="0">
                <a:cs typeface="Calibri"/>
              </a:rPr>
              <a:t> </a:t>
            </a:r>
            <a:r>
              <a:rPr lang="en-GB" dirty="0">
                <a:cs typeface="Calibri"/>
              </a:rPr>
              <a:t>by</a:t>
            </a:r>
            <a:r>
              <a:rPr lang="en-GB" spc="-50" dirty="0">
                <a:cs typeface="Calibri"/>
              </a:rPr>
              <a:t> </a:t>
            </a:r>
            <a:r>
              <a:rPr lang="en-GB" dirty="0">
                <a:cs typeface="Calibri"/>
              </a:rPr>
              <a:t>country</a:t>
            </a:r>
            <a:r>
              <a:rPr lang="en-GB" spc="-50" dirty="0">
                <a:cs typeface="Calibri"/>
              </a:rPr>
              <a:t> </a:t>
            </a:r>
            <a:r>
              <a:rPr lang="en-GB" dirty="0">
                <a:cs typeface="Calibri"/>
              </a:rPr>
              <a:t>but</a:t>
            </a:r>
            <a:r>
              <a:rPr lang="en-GB" spc="-50" dirty="0">
                <a:cs typeface="Calibri"/>
              </a:rPr>
              <a:t> </a:t>
            </a:r>
            <a:r>
              <a:rPr lang="en-GB" dirty="0">
                <a:cs typeface="Calibri"/>
              </a:rPr>
              <a:t>also</a:t>
            </a:r>
            <a:r>
              <a:rPr lang="en-GB" spc="-50" dirty="0">
                <a:cs typeface="Calibri"/>
              </a:rPr>
              <a:t> </a:t>
            </a:r>
            <a:r>
              <a:rPr lang="en-GB" spc="-20" dirty="0">
                <a:cs typeface="Calibri"/>
              </a:rPr>
              <a:t>offer</a:t>
            </a:r>
            <a:r>
              <a:rPr lang="en-GB" spc="-55" dirty="0">
                <a:cs typeface="Calibri"/>
              </a:rPr>
              <a:t> </a:t>
            </a:r>
            <a:r>
              <a:rPr lang="en-GB" dirty="0">
                <a:cs typeface="Calibri"/>
              </a:rPr>
              <a:t>a</a:t>
            </a:r>
            <a:r>
              <a:rPr lang="en-GB" spc="-50" dirty="0">
                <a:cs typeface="Calibri"/>
              </a:rPr>
              <a:t> </a:t>
            </a:r>
            <a:r>
              <a:rPr lang="en-GB" spc="-10" dirty="0">
                <a:cs typeface="Calibri"/>
              </a:rPr>
              <a:t>strategic</a:t>
            </a:r>
            <a:r>
              <a:rPr lang="en-GB" spc="-40" dirty="0">
                <a:cs typeface="Calibri"/>
              </a:rPr>
              <a:t> </a:t>
            </a:r>
            <a:r>
              <a:rPr lang="en-GB" dirty="0">
                <a:cs typeface="Calibri"/>
              </a:rPr>
              <a:t>compass</a:t>
            </a:r>
            <a:r>
              <a:rPr lang="en-GB" spc="-50" dirty="0">
                <a:cs typeface="Calibri"/>
              </a:rPr>
              <a:t> </a:t>
            </a:r>
            <a:r>
              <a:rPr lang="en-GB" dirty="0">
                <a:cs typeface="Calibri"/>
              </a:rPr>
              <a:t>for</a:t>
            </a:r>
            <a:r>
              <a:rPr lang="en-GB" spc="-55" dirty="0">
                <a:cs typeface="Calibri"/>
              </a:rPr>
              <a:t> </a:t>
            </a:r>
            <a:r>
              <a:rPr lang="en-GB" spc="-10" dirty="0">
                <a:cs typeface="Calibri"/>
              </a:rPr>
              <a:t>rental</a:t>
            </a:r>
            <a:r>
              <a:rPr lang="en-GB" spc="-50" dirty="0">
                <a:cs typeface="Calibri"/>
              </a:rPr>
              <a:t> </a:t>
            </a:r>
            <a:r>
              <a:rPr lang="en-GB" spc="-10" dirty="0">
                <a:cs typeface="Calibri"/>
              </a:rPr>
              <a:t>businesses </a:t>
            </a:r>
            <a:r>
              <a:rPr lang="en-GB" dirty="0">
                <a:cs typeface="Calibri"/>
              </a:rPr>
              <a:t>to</a:t>
            </a:r>
            <a:r>
              <a:rPr lang="en-GB" spc="-55" dirty="0">
                <a:cs typeface="Calibri"/>
              </a:rPr>
              <a:t> </a:t>
            </a:r>
            <a:r>
              <a:rPr lang="en-GB" spc="-10" dirty="0">
                <a:cs typeface="Calibri"/>
              </a:rPr>
              <a:t>explore</a:t>
            </a:r>
            <a:r>
              <a:rPr lang="en-GB" spc="-55" dirty="0">
                <a:cs typeface="Calibri"/>
              </a:rPr>
              <a:t> </a:t>
            </a:r>
            <a:r>
              <a:rPr lang="en-GB" dirty="0">
                <a:cs typeface="Calibri"/>
              </a:rPr>
              <a:t>untapped</a:t>
            </a:r>
            <a:r>
              <a:rPr lang="en-GB" spc="-50" dirty="0">
                <a:cs typeface="Calibri"/>
              </a:rPr>
              <a:t> </a:t>
            </a:r>
            <a:r>
              <a:rPr lang="en-GB" spc="-10" dirty="0">
                <a:cs typeface="Calibri"/>
              </a:rPr>
              <a:t>potentials</a:t>
            </a:r>
            <a:r>
              <a:rPr lang="en-GB" spc="-60" dirty="0">
                <a:cs typeface="Calibri"/>
              </a:rPr>
              <a:t> </a:t>
            </a:r>
            <a:r>
              <a:rPr lang="en-GB" dirty="0">
                <a:cs typeface="Calibri"/>
              </a:rPr>
              <a:t>in</a:t>
            </a:r>
            <a:r>
              <a:rPr lang="en-GB" spc="-45" dirty="0">
                <a:cs typeface="Calibri"/>
              </a:rPr>
              <a:t> </a:t>
            </a:r>
            <a:r>
              <a:rPr lang="en-GB" spc="-10" dirty="0">
                <a:cs typeface="Calibri"/>
              </a:rPr>
              <a:t>high-revenue</a:t>
            </a:r>
            <a:r>
              <a:rPr lang="en-GB" spc="-60" dirty="0">
                <a:cs typeface="Calibri"/>
              </a:rPr>
              <a:t> </a:t>
            </a:r>
            <a:r>
              <a:rPr lang="en-GB" dirty="0">
                <a:cs typeface="Calibri"/>
              </a:rPr>
              <a:t>countries</a:t>
            </a:r>
            <a:r>
              <a:rPr lang="en-GB" spc="-65" dirty="0">
                <a:cs typeface="Calibri"/>
              </a:rPr>
              <a:t> </a:t>
            </a:r>
            <a:r>
              <a:rPr lang="en-GB" dirty="0">
                <a:cs typeface="Calibri"/>
              </a:rPr>
              <a:t>and</a:t>
            </a:r>
            <a:r>
              <a:rPr lang="en-GB" spc="-45" dirty="0">
                <a:cs typeface="Calibri"/>
              </a:rPr>
              <a:t> </a:t>
            </a:r>
            <a:r>
              <a:rPr lang="en-GB" dirty="0">
                <a:cs typeface="Calibri"/>
              </a:rPr>
              <a:t>broaden</a:t>
            </a:r>
            <a:r>
              <a:rPr lang="en-GB" spc="-45" dirty="0">
                <a:cs typeface="Calibri"/>
              </a:rPr>
              <a:t> </a:t>
            </a:r>
            <a:r>
              <a:rPr lang="en-GB" dirty="0">
                <a:cs typeface="Calibri"/>
              </a:rPr>
              <a:t>their</a:t>
            </a:r>
            <a:r>
              <a:rPr lang="en-GB" spc="-55" dirty="0">
                <a:cs typeface="Calibri"/>
              </a:rPr>
              <a:t> </a:t>
            </a:r>
            <a:r>
              <a:rPr lang="en-GB" spc="-10" dirty="0">
                <a:cs typeface="Calibri"/>
              </a:rPr>
              <a:t>global footprint</a:t>
            </a:r>
            <a:r>
              <a:rPr lang="en-GB" spc="-40" dirty="0">
                <a:cs typeface="Calibri"/>
              </a:rPr>
              <a:t> </a:t>
            </a:r>
            <a:r>
              <a:rPr lang="en-GB" dirty="0">
                <a:cs typeface="Calibri"/>
              </a:rPr>
              <a:t>in</a:t>
            </a:r>
            <a:r>
              <a:rPr lang="en-GB" spc="-45" dirty="0">
                <a:cs typeface="Calibri"/>
              </a:rPr>
              <a:t> </a:t>
            </a:r>
            <a:r>
              <a:rPr lang="en-GB" dirty="0">
                <a:cs typeface="Calibri"/>
              </a:rPr>
              <a:t>the</a:t>
            </a:r>
            <a:r>
              <a:rPr lang="en-GB" spc="-50" dirty="0">
                <a:cs typeface="Calibri"/>
              </a:rPr>
              <a:t> </a:t>
            </a:r>
            <a:r>
              <a:rPr lang="en-GB" spc="-10" dirty="0">
                <a:cs typeface="Calibri"/>
              </a:rPr>
              <a:t>competitive</a:t>
            </a:r>
            <a:r>
              <a:rPr lang="en-GB" spc="-50" dirty="0">
                <a:cs typeface="Calibri"/>
              </a:rPr>
              <a:t> </a:t>
            </a:r>
            <a:r>
              <a:rPr lang="en-GB" dirty="0">
                <a:cs typeface="Calibri"/>
              </a:rPr>
              <a:t>movie</a:t>
            </a:r>
            <a:r>
              <a:rPr lang="en-GB" spc="-55" dirty="0">
                <a:cs typeface="Calibri"/>
              </a:rPr>
              <a:t> </a:t>
            </a:r>
            <a:r>
              <a:rPr lang="en-GB" spc="-10" dirty="0">
                <a:cs typeface="Calibri"/>
              </a:rPr>
              <a:t>rental</a:t>
            </a:r>
            <a:r>
              <a:rPr lang="en-GB" spc="-40" dirty="0">
                <a:cs typeface="Calibri"/>
              </a:rPr>
              <a:t> </a:t>
            </a:r>
            <a:r>
              <a:rPr lang="en-GB" spc="-10" dirty="0">
                <a:cs typeface="Calibri"/>
              </a:rPr>
              <a:t>market.</a:t>
            </a:r>
            <a:endParaRPr lang="en-GB" dirty="0">
              <a:cs typeface="Calibri"/>
            </a:endParaRPr>
          </a:p>
        </p:txBody>
      </p:sp>
      <p:pic>
        <p:nvPicPr>
          <p:cNvPr id="4" name="object 2">
            <a:extLst>
              <a:ext uri="{FF2B5EF4-FFF2-40B4-BE49-F238E27FC236}">
                <a16:creationId xmlns:a16="http://schemas.microsoft.com/office/drawing/2014/main" id="{42AF40BC-1574-4577-AC40-587A0A7CB0C4}"/>
              </a:ext>
            </a:extLst>
          </p:cNvPr>
          <p:cNvPicPr/>
          <p:nvPr/>
        </p:nvPicPr>
        <p:blipFill>
          <a:blip r:embed="rId3" cstate="print"/>
          <a:stretch>
            <a:fillRect/>
          </a:stretch>
        </p:blipFill>
        <p:spPr>
          <a:xfrm>
            <a:off x="127000" y="4498109"/>
            <a:ext cx="7289801" cy="1714520"/>
          </a:xfrm>
          <a:prstGeom prst="rect">
            <a:avLst/>
          </a:prstGeom>
        </p:spPr>
      </p:pic>
    </p:spTree>
    <p:extLst>
      <p:ext uri="{BB962C8B-B14F-4D97-AF65-F5344CB8AC3E}">
        <p14:creationId xmlns:p14="http://schemas.microsoft.com/office/powerpoint/2010/main" val="279293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75868E-94ED-4822-AC1F-2C4F9186EED8}"/>
              </a:ext>
            </a:extLst>
          </p:cNvPr>
          <p:cNvPicPr>
            <a:picLocks noChangeAspect="1"/>
          </p:cNvPicPr>
          <p:nvPr/>
        </p:nvPicPr>
        <p:blipFill>
          <a:blip r:embed="rId2"/>
          <a:stretch>
            <a:fillRect/>
          </a:stretch>
        </p:blipFill>
        <p:spPr>
          <a:xfrm>
            <a:off x="788553" y="291012"/>
            <a:ext cx="4576823" cy="4576823"/>
          </a:xfrm>
          <a:prstGeom prst="rect">
            <a:avLst/>
          </a:prstGeom>
        </p:spPr>
      </p:pic>
      <p:sp>
        <p:nvSpPr>
          <p:cNvPr id="3" name="Rectangle 2">
            <a:extLst>
              <a:ext uri="{FF2B5EF4-FFF2-40B4-BE49-F238E27FC236}">
                <a16:creationId xmlns:a16="http://schemas.microsoft.com/office/drawing/2014/main" id="{A94F481A-1526-4F99-8A7A-C4BC9568C37D}"/>
              </a:ext>
            </a:extLst>
          </p:cNvPr>
          <p:cNvSpPr/>
          <p:nvPr/>
        </p:nvSpPr>
        <p:spPr>
          <a:xfrm>
            <a:off x="5024583" y="3429000"/>
            <a:ext cx="6807200" cy="2123658"/>
          </a:xfrm>
          <a:prstGeom prst="rect">
            <a:avLst/>
          </a:prstGeom>
        </p:spPr>
        <p:txBody>
          <a:bodyPr wrap="square">
            <a:spAutoFit/>
          </a:bodyPr>
          <a:lstStyle/>
          <a:p>
            <a:r>
              <a:rPr lang="en-GB" sz="6600" b="1" dirty="0"/>
              <a:t>EDA Problem</a:t>
            </a:r>
          </a:p>
          <a:p>
            <a:r>
              <a:rPr lang="en-GB" sz="6600" b="1" dirty="0"/>
              <a:t> Statements</a:t>
            </a:r>
            <a:endParaRPr lang="hi-IN" sz="6600" b="1" dirty="0"/>
          </a:p>
        </p:txBody>
      </p:sp>
    </p:spTree>
    <p:extLst>
      <p:ext uri="{BB962C8B-B14F-4D97-AF65-F5344CB8AC3E}">
        <p14:creationId xmlns:p14="http://schemas.microsoft.com/office/powerpoint/2010/main" val="121623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3AAB4-2E6B-B07F-AB9C-2DD4A7D6F0AD}"/>
              </a:ext>
            </a:extLst>
          </p:cNvPr>
          <p:cNvPicPr/>
          <p:nvPr/>
        </p:nvPicPr>
        <p:blipFill>
          <a:blip r:embed="rId2">
            <a:extLst>
              <a:ext uri="{28A0092B-C50C-407E-A947-70E740481C1C}">
                <a14:useLocalDpi xmlns:a14="http://schemas.microsoft.com/office/drawing/2010/main" val="0"/>
              </a:ext>
            </a:extLst>
          </a:blip>
          <a:stretch>
            <a:fillRect/>
          </a:stretch>
        </p:blipFill>
        <p:spPr>
          <a:xfrm>
            <a:off x="339119" y="204123"/>
            <a:ext cx="4981026" cy="2908531"/>
          </a:xfrm>
          <a:prstGeom prst="rect">
            <a:avLst/>
          </a:prstGeom>
        </p:spPr>
      </p:pic>
      <p:pic>
        <p:nvPicPr>
          <p:cNvPr id="4" name="Picture 3" descr="A graph on a white background&#10;&#10;Description automatically generated">
            <a:extLst>
              <a:ext uri="{FF2B5EF4-FFF2-40B4-BE49-F238E27FC236}">
                <a16:creationId xmlns:a16="http://schemas.microsoft.com/office/drawing/2014/main" id="{1AE0AC4C-8DDC-4C53-A525-627A5339A938}"/>
              </a:ext>
            </a:extLst>
          </p:cNvPr>
          <p:cNvPicPr/>
          <p:nvPr/>
        </p:nvPicPr>
        <p:blipFill>
          <a:blip r:embed="rId3">
            <a:extLst>
              <a:ext uri="{28A0092B-C50C-407E-A947-70E740481C1C}">
                <a14:useLocalDpi xmlns:a14="http://schemas.microsoft.com/office/drawing/2010/main" val="0"/>
              </a:ext>
            </a:extLst>
          </a:blip>
          <a:stretch>
            <a:fillRect/>
          </a:stretch>
        </p:blipFill>
        <p:spPr>
          <a:xfrm>
            <a:off x="486901" y="3306618"/>
            <a:ext cx="9424324" cy="3025602"/>
          </a:xfrm>
          <a:prstGeom prst="rect">
            <a:avLst/>
          </a:prstGeom>
        </p:spPr>
      </p:pic>
      <p:sp>
        <p:nvSpPr>
          <p:cNvPr id="5" name="TextBox 4">
            <a:extLst>
              <a:ext uri="{FF2B5EF4-FFF2-40B4-BE49-F238E27FC236}">
                <a16:creationId xmlns:a16="http://schemas.microsoft.com/office/drawing/2014/main" id="{2A2CC50A-D239-4B67-9B77-3CFC9B411CC5}"/>
              </a:ext>
            </a:extLst>
          </p:cNvPr>
          <p:cNvSpPr txBox="1"/>
          <p:nvPr/>
        </p:nvSpPr>
        <p:spPr>
          <a:xfrm>
            <a:off x="5638800" y="2817091"/>
            <a:ext cx="914400" cy="914400"/>
          </a:xfrm>
          <a:prstGeom prst="rect">
            <a:avLst/>
          </a:prstGeom>
          <a:noFill/>
        </p:spPr>
        <p:txBody>
          <a:bodyPr wrap="square" rtlCol="0">
            <a:spAutoFit/>
          </a:bodyPr>
          <a:lstStyle/>
          <a:p>
            <a:endParaRPr lang="hi-IN" dirty="0"/>
          </a:p>
        </p:txBody>
      </p:sp>
      <p:sp>
        <p:nvSpPr>
          <p:cNvPr id="6" name="TextBox 5">
            <a:extLst>
              <a:ext uri="{FF2B5EF4-FFF2-40B4-BE49-F238E27FC236}">
                <a16:creationId xmlns:a16="http://schemas.microsoft.com/office/drawing/2014/main" id="{66907C03-78A4-4AAF-AF9E-F97DBDA19B39}"/>
              </a:ext>
            </a:extLst>
          </p:cNvPr>
          <p:cNvSpPr txBox="1"/>
          <p:nvPr/>
        </p:nvSpPr>
        <p:spPr>
          <a:xfrm>
            <a:off x="5523345" y="277091"/>
            <a:ext cx="6181754" cy="2641877"/>
          </a:xfrm>
          <a:prstGeom prst="rect">
            <a:avLst/>
          </a:prstGeom>
          <a:noFill/>
        </p:spPr>
        <p:txBody>
          <a:bodyPr wrap="square" rtlCol="0">
            <a:spAutoFit/>
          </a:bodyPr>
          <a:lstStyle/>
          <a:p>
            <a:pPr marL="12700" marR="304800">
              <a:lnSpc>
                <a:spcPct val="117300"/>
              </a:lnSpc>
            </a:pPr>
            <a:r>
              <a:rPr lang="en-GB">
                <a:cs typeface="Calibri"/>
              </a:rPr>
              <a:t>This</a:t>
            </a:r>
            <a:r>
              <a:rPr lang="en-GB" spc="-50">
                <a:cs typeface="Calibri"/>
              </a:rPr>
              <a:t> </a:t>
            </a:r>
            <a:r>
              <a:rPr lang="en-GB">
                <a:cs typeface="Calibri"/>
              </a:rPr>
              <a:t>observation</a:t>
            </a:r>
            <a:r>
              <a:rPr lang="en-GB" spc="-60">
                <a:cs typeface="Calibri"/>
              </a:rPr>
              <a:t> </a:t>
            </a:r>
            <a:r>
              <a:rPr lang="en-GB">
                <a:cs typeface="Calibri"/>
              </a:rPr>
              <a:t>is</a:t>
            </a:r>
            <a:r>
              <a:rPr lang="en-GB" spc="-65">
                <a:cs typeface="Calibri"/>
              </a:rPr>
              <a:t> </a:t>
            </a:r>
            <a:r>
              <a:rPr lang="en-GB">
                <a:cs typeface="Calibri"/>
              </a:rPr>
              <a:t>of</a:t>
            </a:r>
            <a:r>
              <a:rPr lang="en-GB" spc="-50">
                <a:cs typeface="Calibri"/>
              </a:rPr>
              <a:t> </a:t>
            </a:r>
            <a:r>
              <a:rPr lang="en-GB" spc="-10">
                <a:cs typeface="Calibri"/>
              </a:rPr>
              <a:t>paramount</a:t>
            </a:r>
            <a:r>
              <a:rPr lang="en-GB" spc="-70">
                <a:cs typeface="Calibri"/>
              </a:rPr>
              <a:t> </a:t>
            </a:r>
            <a:r>
              <a:rPr lang="en-GB">
                <a:cs typeface="Calibri"/>
              </a:rPr>
              <a:t>significance</a:t>
            </a:r>
            <a:r>
              <a:rPr lang="en-GB" spc="-60">
                <a:cs typeface="Calibri"/>
              </a:rPr>
              <a:t> </a:t>
            </a:r>
            <a:r>
              <a:rPr lang="en-GB">
                <a:cs typeface="Calibri"/>
              </a:rPr>
              <a:t>for</a:t>
            </a:r>
            <a:r>
              <a:rPr lang="en-GB" spc="-75">
                <a:cs typeface="Calibri"/>
              </a:rPr>
              <a:t> </a:t>
            </a:r>
            <a:r>
              <a:rPr lang="en-GB">
                <a:cs typeface="Calibri"/>
              </a:rPr>
              <a:t>rental</a:t>
            </a:r>
            <a:r>
              <a:rPr lang="en-GB" spc="-50">
                <a:cs typeface="Calibri"/>
              </a:rPr>
              <a:t> </a:t>
            </a:r>
            <a:r>
              <a:rPr lang="en-GB">
                <a:cs typeface="Calibri"/>
              </a:rPr>
              <a:t>stores.</a:t>
            </a:r>
            <a:r>
              <a:rPr lang="en-GB" spc="-50">
                <a:cs typeface="Calibri"/>
              </a:rPr>
              <a:t> </a:t>
            </a:r>
            <a:r>
              <a:rPr lang="en-GB">
                <a:cs typeface="Calibri"/>
              </a:rPr>
              <a:t>By</a:t>
            </a:r>
            <a:r>
              <a:rPr lang="en-GB" spc="-35">
                <a:cs typeface="Calibri"/>
              </a:rPr>
              <a:t> </a:t>
            </a:r>
            <a:r>
              <a:rPr lang="en-GB" spc="-10">
                <a:cs typeface="Calibri"/>
              </a:rPr>
              <a:t>analysing </a:t>
            </a:r>
            <a:r>
              <a:rPr lang="en-GB">
                <a:cs typeface="Calibri"/>
              </a:rPr>
              <a:t>films</a:t>
            </a:r>
            <a:r>
              <a:rPr lang="en-GB" spc="-75">
                <a:cs typeface="Calibri"/>
              </a:rPr>
              <a:t> </a:t>
            </a:r>
            <a:r>
              <a:rPr lang="en-GB">
                <a:cs typeface="Calibri"/>
              </a:rPr>
              <a:t>with</a:t>
            </a:r>
            <a:r>
              <a:rPr lang="en-GB" spc="-85">
                <a:cs typeface="Calibri"/>
              </a:rPr>
              <a:t> </a:t>
            </a:r>
            <a:r>
              <a:rPr lang="en-GB">
                <a:cs typeface="Calibri"/>
              </a:rPr>
              <a:t>the</a:t>
            </a:r>
            <a:r>
              <a:rPr lang="en-GB" spc="-50">
                <a:cs typeface="Calibri"/>
              </a:rPr>
              <a:t> </a:t>
            </a:r>
            <a:r>
              <a:rPr lang="en-GB">
                <a:cs typeface="Calibri"/>
              </a:rPr>
              <a:t>highest</a:t>
            </a:r>
            <a:r>
              <a:rPr lang="en-GB" spc="-45">
                <a:cs typeface="Calibri"/>
              </a:rPr>
              <a:t> </a:t>
            </a:r>
            <a:r>
              <a:rPr lang="en-GB" spc="-10">
                <a:cs typeface="Calibri"/>
              </a:rPr>
              <a:t>rental</a:t>
            </a:r>
            <a:r>
              <a:rPr lang="en-GB" spc="-55">
                <a:cs typeface="Calibri"/>
              </a:rPr>
              <a:t> </a:t>
            </a:r>
            <a:r>
              <a:rPr lang="en-GB">
                <a:cs typeface="Calibri"/>
              </a:rPr>
              <a:t>rates</a:t>
            </a:r>
            <a:r>
              <a:rPr lang="en-GB" spc="-40">
                <a:cs typeface="Calibri"/>
              </a:rPr>
              <a:t> </a:t>
            </a:r>
            <a:r>
              <a:rPr lang="en-GB">
                <a:cs typeface="Calibri"/>
              </a:rPr>
              <a:t>and</a:t>
            </a:r>
            <a:r>
              <a:rPr lang="en-GB" spc="-65">
                <a:cs typeface="Calibri"/>
              </a:rPr>
              <a:t> </a:t>
            </a:r>
            <a:r>
              <a:rPr lang="en-GB">
                <a:cs typeface="Calibri"/>
              </a:rPr>
              <a:t>demand,</a:t>
            </a:r>
            <a:r>
              <a:rPr lang="en-GB" spc="-75">
                <a:cs typeface="Calibri"/>
              </a:rPr>
              <a:t> </a:t>
            </a:r>
            <a:r>
              <a:rPr lang="en-GB" spc="-10">
                <a:cs typeface="Calibri"/>
              </a:rPr>
              <a:t>rental</a:t>
            </a:r>
            <a:r>
              <a:rPr lang="en-GB" spc="-95">
                <a:cs typeface="Calibri"/>
              </a:rPr>
              <a:t> </a:t>
            </a:r>
            <a:r>
              <a:rPr lang="en-GB">
                <a:cs typeface="Calibri"/>
              </a:rPr>
              <a:t>businesses</a:t>
            </a:r>
            <a:r>
              <a:rPr lang="en-GB" spc="-50">
                <a:cs typeface="Calibri"/>
              </a:rPr>
              <a:t> </a:t>
            </a:r>
            <a:r>
              <a:rPr lang="en-GB" spc="-25">
                <a:cs typeface="Calibri"/>
              </a:rPr>
              <a:t>can</a:t>
            </a:r>
            <a:endParaRPr lang="en-GB">
              <a:cs typeface="Calibri"/>
            </a:endParaRPr>
          </a:p>
          <a:p>
            <a:pPr marL="12700" marR="31750">
              <a:lnSpc>
                <a:spcPts val="3100"/>
              </a:lnSpc>
              <a:spcBef>
                <a:spcPts val="155"/>
              </a:spcBef>
            </a:pPr>
            <a:r>
              <a:rPr lang="en-GB" spc="-10">
                <a:cs typeface="Calibri"/>
              </a:rPr>
              <a:t>strategically</a:t>
            </a:r>
            <a:r>
              <a:rPr lang="en-GB" spc="-60">
                <a:cs typeface="Calibri"/>
              </a:rPr>
              <a:t> </a:t>
            </a:r>
            <a:r>
              <a:rPr lang="en-GB" spc="-10">
                <a:cs typeface="Calibri"/>
              </a:rPr>
              <a:t>prioritize</a:t>
            </a:r>
            <a:r>
              <a:rPr lang="en-GB" spc="-65">
                <a:cs typeface="Calibri"/>
              </a:rPr>
              <a:t> </a:t>
            </a:r>
            <a:r>
              <a:rPr lang="en-GB">
                <a:cs typeface="Calibri"/>
              </a:rPr>
              <a:t>their</a:t>
            </a:r>
            <a:r>
              <a:rPr lang="en-GB" spc="-85">
                <a:cs typeface="Calibri"/>
              </a:rPr>
              <a:t> </a:t>
            </a:r>
            <a:r>
              <a:rPr lang="en-GB">
                <a:cs typeface="Calibri"/>
              </a:rPr>
              <a:t>inventory</a:t>
            </a:r>
            <a:r>
              <a:rPr lang="en-GB" spc="-40">
                <a:cs typeface="Calibri"/>
              </a:rPr>
              <a:t> </a:t>
            </a:r>
            <a:r>
              <a:rPr lang="en-GB">
                <a:cs typeface="Calibri"/>
              </a:rPr>
              <a:t>and</a:t>
            </a:r>
            <a:r>
              <a:rPr lang="en-GB" spc="-70">
                <a:cs typeface="Calibri"/>
              </a:rPr>
              <a:t> </a:t>
            </a:r>
            <a:r>
              <a:rPr lang="en-GB">
                <a:cs typeface="Calibri"/>
              </a:rPr>
              <a:t>marketing</a:t>
            </a:r>
            <a:r>
              <a:rPr lang="en-GB" spc="-45">
                <a:cs typeface="Calibri"/>
              </a:rPr>
              <a:t> </a:t>
            </a:r>
            <a:r>
              <a:rPr lang="en-GB" spc="-10">
                <a:cs typeface="Calibri"/>
              </a:rPr>
              <a:t>endeavours.</a:t>
            </a:r>
            <a:r>
              <a:rPr lang="en-GB" spc="-45">
                <a:cs typeface="Calibri"/>
              </a:rPr>
              <a:t> </a:t>
            </a:r>
            <a:r>
              <a:rPr lang="en-GB">
                <a:cs typeface="Calibri"/>
              </a:rPr>
              <a:t>This</a:t>
            </a:r>
            <a:r>
              <a:rPr lang="en-GB" spc="-70">
                <a:cs typeface="Calibri"/>
              </a:rPr>
              <a:t> </a:t>
            </a:r>
            <a:r>
              <a:rPr lang="en-GB" spc="-10">
                <a:cs typeface="Calibri"/>
              </a:rPr>
              <a:t>entails </a:t>
            </a:r>
            <a:r>
              <a:rPr lang="en-GB">
                <a:cs typeface="Calibri"/>
              </a:rPr>
              <a:t>ensuring</a:t>
            </a:r>
            <a:r>
              <a:rPr lang="en-GB" spc="-65">
                <a:cs typeface="Calibri"/>
              </a:rPr>
              <a:t> </a:t>
            </a:r>
            <a:r>
              <a:rPr lang="en-GB">
                <a:cs typeface="Calibri"/>
              </a:rPr>
              <a:t>that</a:t>
            </a:r>
            <a:r>
              <a:rPr lang="en-GB" spc="-45">
                <a:cs typeface="Calibri"/>
              </a:rPr>
              <a:t> </a:t>
            </a:r>
            <a:r>
              <a:rPr lang="en-GB">
                <a:cs typeface="Calibri"/>
              </a:rPr>
              <a:t>popular</a:t>
            </a:r>
            <a:r>
              <a:rPr lang="en-GB" spc="-85">
                <a:cs typeface="Calibri"/>
              </a:rPr>
              <a:t> </a:t>
            </a:r>
            <a:r>
              <a:rPr lang="en-GB">
                <a:cs typeface="Calibri"/>
              </a:rPr>
              <a:t>titles,</a:t>
            </a:r>
            <a:r>
              <a:rPr lang="en-GB" spc="-50">
                <a:cs typeface="Calibri"/>
              </a:rPr>
              <a:t> </a:t>
            </a:r>
            <a:r>
              <a:rPr lang="en-GB">
                <a:cs typeface="Calibri"/>
              </a:rPr>
              <a:t>particularly</a:t>
            </a:r>
            <a:r>
              <a:rPr lang="en-GB" spc="-65">
                <a:cs typeface="Calibri"/>
              </a:rPr>
              <a:t> </a:t>
            </a:r>
            <a:r>
              <a:rPr lang="en-GB">
                <a:cs typeface="Calibri"/>
              </a:rPr>
              <a:t>those</a:t>
            </a:r>
            <a:r>
              <a:rPr lang="en-GB" spc="-50">
                <a:cs typeface="Calibri"/>
              </a:rPr>
              <a:t> </a:t>
            </a:r>
            <a:r>
              <a:rPr lang="en-GB">
                <a:cs typeface="Calibri"/>
              </a:rPr>
              <a:t>that</a:t>
            </a:r>
            <a:r>
              <a:rPr lang="en-GB" spc="-70">
                <a:cs typeface="Calibri"/>
              </a:rPr>
              <a:t> </a:t>
            </a:r>
            <a:r>
              <a:rPr lang="en-GB">
                <a:cs typeface="Calibri"/>
              </a:rPr>
              <a:t>combine</a:t>
            </a:r>
            <a:r>
              <a:rPr lang="en-GB" spc="-50">
                <a:cs typeface="Calibri"/>
              </a:rPr>
              <a:t> </a:t>
            </a:r>
            <a:r>
              <a:rPr lang="en-GB" spc="-10">
                <a:cs typeface="Calibri"/>
              </a:rPr>
              <a:t>affordability</a:t>
            </a:r>
            <a:r>
              <a:rPr lang="en-GB" spc="-45">
                <a:cs typeface="Calibri"/>
              </a:rPr>
              <a:t> </a:t>
            </a:r>
            <a:r>
              <a:rPr lang="en-GB" spc="-20">
                <a:cs typeface="Calibri"/>
              </a:rPr>
              <a:t>with </a:t>
            </a:r>
            <a:r>
              <a:rPr lang="en-GB">
                <a:cs typeface="Calibri"/>
              </a:rPr>
              <a:t>high</a:t>
            </a:r>
            <a:r>
              <a:rPr lang="en-GB" spc="-65">
                <a:cs typeface="Calibri"/>
              </a:rPr>
              <a:t> </a:t>
            </a:r>
            <a:r>
              <a:rPr lang="en-GB">
                <a:cs typeface="Calibri"/>
              </a:rPr>
              <a:t>demand,</a:t>
            </a:r>
            <a:r>
              <a:rPr lang="en-GB" spc="-50">
                <a:cs typeface="Calibri"/>
              </a:rPr>
              <a:t> </a:t>
            </a:r>
            <a:r>
              <a:rPr lang="en-GB">
                <a:cs typeface="Calibri"/>
              </a:rPr>
              <a:t>are</a:t>
            </a:r>
            <a:r>
              <a:rPr lang="en-GB" spc="-50">
                <a:cs typeface="Calibri"/>
              </a:rPr>
              <a:t> </a:t>
            </a:r>
            <a:r>
              <a:rPr lang="en-GB">
                <a:cs typeface="Calibri"/>
              </a:rPr>
              <a:t>readily</a:t>
            </a:r>
            <a:r>
              <a:rPr lang="en-GB" spc="-55">
                <a:cs typeface="Calibri"/>
              </a:rPr>
              <a:t> </a:t>
            </a:r>
            <a:r>
              <a:rPr lang="en-GB">
                <a:cs typeface="Calibri"/>
              </a:rPr>
              <a:t>available</a:t>
            </a:r>
            <a:r>
              <a:rPr lang="en-GB" spc="-75">
                <a:cs typeface="Calibri"/>
              </a:rPr>
              <a:t> </a:t>
            </a:r>
            <a:r>
              <a:rPr lang="en-GB">
                <a:cs typeface="Calibri"/>
              </a:rPr>
              <a:t>to</a:t>
            </a:r>
            <a:r>
              <a:rPr lang="en-GB" spc="-70">
                <a:cs typeface="Calibri"/>
              </a:rPr>
              <a:t> </a:t>
            </a:r>
            <a:r>
              <a:rPr lang="en-GB">
                <a:cs typeface="Calibri"/>
              </a:rPr>
              <a:t>cater</a:t>
            </a:r>
            <a:r>
              <a:rPr lang="en-GB" spc="-75">
                <a:cs typeface="Calibri"/>
              </a:rPr>
              <a:t> </a:t>
            </a:r>
            <a:r>
              <a:rPr lang="en-GB">
                <a:cs typeface="Calibri"/>
              </a:rPr>
              <a:t>to</a:t>
            </a:r>
            <a:r>
              <a:rPr lang="en-GB" spc="-45">
                <a:cs typeface="Calibri"/>
              </a:rPr>
              <a:t> </a:t>
            </a:r>
            <a:r>
              <a:rPr lang="en-GB">
                <a:cs typeface="Calibri"/>
              </a:rPr>
              <a:t>customer</a:t>
            </a:r>
            <a:r>
              <a:rPr lang="en-GB" spc="-55">
                <a:cs typeface="Calibri"/>
              </a:rPr>
              <a:t> </a:t>
            </a:r>
            <a:r>
              <a:rPr lang="en-GB" spc="-10">
                <a:cs typeface="Calibri"/>
              </a:rPr>
              <a:t>preferences.</a:t>
            </a:r>
            <a:endParaRPr lang="en-GB" dirty="0">
              <a:cs typeface="Calibri"/>
            </a:endParaRPr>
          </a:p>
        </p:txBody>
      </p:sp>
    </p:spTree>
    <p:extLst>
      <p:ext uri="{BB962C8B-B14F-4D97-AF65-F5344CB8AC3E}">
        <p14:creationId xmlns:p14="http://schemas.microsoft.com/office/powerpoint/2010/main" val="3432924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3480848" y="3179307"/>
            <a:ext cx="8009188" cy="2859400"/>
          </a:xfrm>
          <a:prstGeom prst="rect">
            <a:avLst/>
          </a:prstGeom>
        </p:spPr>
      </p:pic>
      <p:pic>
        <p:nvPicPr>
          <p:cNvPr id="8" name="object 8" descr="A graph with blue lines  Description automatically generated"/>
          <p:cNvPicPr/>
          <p:nvPr/>
        </p:nvPicPr>
        <p:blipFill>
          <a:blip r:embed="rId3" cstate="print"/>
          <a:stretch>
            <a:fillRect/>
          </a:stretch>
        </p:blipFill>
        <p:spPr>
          <a:xfrm>
            <a:off x="3513318" y="470646"/>
            <a:ext cx="7542610" cy="2501356"/>
          </a:xfrm>
          <a:prstGeom prst="rect">
            <a:avLst/>
          </a:prstGeom>
        </p:spPr>
      </p:pic>
      <p:sp>
        <p:nvSpPr>
          <p:cNvPr id="9" name="TextBox 8">
            <a:extLst>
              <a:ext uri="{FF2B5EF4-FFF2-40B4-BE49-F238E27FC236}">
                <a16:creationId xmlns:a16="http://schemas.microsoft.com/office/drawing/2014/main" id="{182DC828-FB91-4E6F-8CD9-F04A63504A0F}"/>
              </a:ext>
            </a:extLst>
          </p:cNvPr>
          <p:cNvSpPr txBox="1"/>
          <p:nvPr/>
        </p:nvSpPr>
        <p:spPr>
          <a:xfrm>
            <a:off x="701964" y="129397"/>
            <a:ext cx="2346036" cy="5909310"/>
          </a:xfrm>
          <a:prstGeom prst="rect">
            <a:avLst/>
          </a:prstGeom>
          <a:noFill/>
        </p:spPr>
        <p:txBody>
          <a:bodyPr wrap="square" rtlCol="0">
            <a:spAutoFit/>
          </a:bodyPr>
          <a:lstStyle/>
          <a:p>
            <a:r>
              <a:rPr lang="en-GB" dirty="0">
                <a:cs typeface="Calibri"/>
              </a:rPr>
              <a:t>It's</a:t>
            </a:r>
            <a:r>
              <a:rPr lang="en-GB" spc="-40" dirty="0">
                <a:cs typeface="Calibri"/>
              </a:rPr>
              <a:t> </a:t>
            </a:r>
            <a:r>
              <a:rPr lang="en-GB" dirty="0">
                <a:cs typeface="Calibri"/>
              </a:rPr>
              <a:t>essential</a:t>
            </a:r>
            <a:r>
              <a:rPr lang="en-GB" spc="-40" dirty="0">
                <a:cs typeface="Calibri"/>
              </a:rPr>
              <a:t> </a:t>
            </a:r>
            <a:r>
              <a:rPr lang="en-GB" dirty="0">
                <a:cs typeface="Calibri"/>
              </a:rPr>
              <a:t>to</a:t>
            </a:r>
            <a:r>
              <a:rPr lang="en-GB" spc="-50" dirty="0">
                <a:cs typeface="Calibri"/>
              </a:rPr>
              <a:t> </a:t>
            </a:r>
            <a:r>
              <a:rPr lang="en-GB" spc="-10" dirty="0">
                <a:cs typeface="Calibri"/>
              </a:rPr>
              <a:t>recognize</a:t>
            </a:r>
            <a:r>
              <a:rPr lang="en-GB" spc="-35" dirty="0">
                <a:cs typeface="Calibri"/>
              </a:rPr>
              <a:t> </a:t>
            </a:r>
            <a:r>
              <a:rPr lang="en-GB" dirty="0">
                <a:cs typeface="Calibri"/>
              </a:rPr>
              <a:t>that</a:t>
            </a:r>
            <a:r>
              <a:rPr lang="en-GB" spc="-35" dirty="0">
                <a:cs typeface="Calibri"/>
              </a:rPr>
              <a:t> </a:t>
            </a:r>
            <a:r>
              <a:rPr lang="en-GB" dirty="0">
                <a:cs typeface="Calibri"/>
              </a:rPr>
              <a:t>the</a:t>
            </a:r>
            <a:r>
              <a:rPr lang="en-GB" spc="-35" dirty="0">
                <a:cs typeface="Calibri"/>
              </a:rPr>
              <a:t> </a:t>
            </a:r>
            <a:r>
              <a:rPr lang="en-GB" dirty="0">
                <a:cs typeface="Calibri"/>
              </a:rPr>
              <a:t>portion</a:t>
            </a:r>
            <a:r>
              <a:rPr lang="en-GB" spc="-70" dirty="0">
                <a:cs typeface="Calibri"/>
              </a:rPr>
              <a:t> </a:t>
            </a:r>
            <a:r>
              <a:rPr lang="en-GB" dirty="0">
                <a:cs typeface="Calibri"/>
              </a:rPr>
              <a:t>of</a:t>
            </a:r>
            <a:r>
              <a:rPr lang="en-GB" spc="-35" dirty="0">
                <a:cs typeface="Calibri"/>
              </a:rPr>
              <a:t> </a:t>
            </a:r>
            <a:r>
              <a:rPr lang="en-GB" dirty="0">
                <a:cs typeface="Calibri"/>
              </a:rPr>
              <a:t>new</a:t>
            </a:r>
            <a:r>
              <a:rPr lang="en-GB" spc="-30" dirty="0">
                <a:cs typeface="Calibri"/>
              </a:rPr>
              <a:t> </a:t>
            </a:r>
            <a:r>
              <a:rPr lang="en-GB" spc="-10" dirty="0">
                <a:cs typeface="Calibri"/>
              </a:rPr>
              <a:t>customers</a:t>
            </a:r>
            <a:r>
              <a:rPr lang="en-GB" spc="-40" dirty="0">
                <a:cs typeface="Calibri"/>
              </a:rPr>
              <a:t> </a:t>
            </a:r>
            <a:r>
              <a:rPr lang="en-GB" dirty="0">
                <a:cs typeface="Calibri"/>
              </a:rPr>
              <a:t>not</a:t>
            </a:r>
            <a:r>
              <a:rPr lang="en-GB" spc="-50" dirty="0">
                <a:cs typeface="Calibri"/>
              </a:rPr>
              <a:t> </a:t>
            </a:r>
            <a:r>
              <a:rPr lang="en-GB" spc="-10" dirty="0">
                <a:cs typeface="Calibri"/>
              </a:rPr>
              <a:t>making </a:t>
            </a:r>
            <a:r>
              <a:rPr lang="en-GB" dirty="0">
                <a:cs typeface="Calibri"/>
              </a:rPr>
              <a:t>purchases</a:t>
            </a:r>
            <a:r>
              <a:rPr lang="en-GB" spc="-90" dirty="0">
                <a:cs typeface="Calibri"/>
              </a:rPr>
              <a:t> </a:t>
            </a:r>
            <a:r>
              <a:rPr lang="en-GB" spc="-10" dirty="0">
                <a:cs typeface="Calibri"/>
              </a:rPr>
              <a:t>represents</a:t>
            </a:r>
            <a:r>
              <a:rPr lang="en-GB" spc="-65" dirty="0">
                <a:cs typeface="Calibri"/>
              </a:rPr>
              <a:t> </a:t>
            </a:r>
            <a:r>
              <a:rPr lang="en-GB" dirty="0">
                <a:cs typeface="Calibri"/>
              </a:rPr>
              <a:t>untapped</a:t>
            </a:r>
            <a:r>
              <a:rPr lang="en-GB" spc="-75" dirty="0">
                <a:cs typeface="Calibri"/>
              </a:rPr>
              <a:t> </a:t>
            </a:r>
            <a:r>
              <a:rPr lang="en-GB" dirty="0">
                <a:cs typeface="Calibri"/>
              </a:rPr>
              <a:t>potential.</a:t>
            </a:r>
            <a:r>
              <a:rPr lang="en-GB" spc="-100" dirty="0">
                <a:cs typeface="Calibri"/>
              </a:rPr>
              <a:t> </a:t>
            </a:r>
            <a:r>
              <a:rPr lang="en-GB" dirty="0">
                <a:cs typeface="Calibri"/>
              </a:rPr>
              <a:t>This</a:t>
            </a:r>
            <a:r>
              <a:rPr lang="en-GB" spc="-75" dirty="0">
                <a:cs typeface="Calibri"/>
              </a:rPr>
              <a:t> </a:t>
            </a:r>
            <a:r>
              <a:rPr lang="en-GB" dirty="0">
                <a:cs typeface="Calibri"/>
              </a:rPr>
              <a:t>untapped</a:t>
            </a:r>
            <a:r>
              <a:rPr lang="en-GB" spc="-75" dirty="0">
                <a:cs typeface="Calibri"/>
              </a:rPr>
              <a:t> </a:t>
            </a:r>
            <a:r>
              <a:rPr lang="en-GB" dirty="0">
                <a:cs typeface="Calibri"/>
              </a:rPr>
              <a:t>customer</a:t>
            </a:r>
            <a:r>
              <a:rPr lang="en-GB" spc="-70" dirty="0">
                <a:cs typeface="Calibri"/>
              </a:rPr>
              <a:t> </a:t>
            </a:r>
            <a:r>
              <a:rPr lang="en-GB" spc="-10" dirty="0">
                <a:cs typeface="Calibri"/>
              </a:rPr>
              <a:t>segment </a:t>
            </a:r>
            <a:r>
              <a:rPr lang="en-GB" dirty="0">
                <a:cs typeface="Calibri"/>
              </a:rPr>
              <a:t>can</a:t>
            </a:r>
            <a:r>
              <a:rPr lang="en-GB" spc="-45" dirty="0">
                <a:cs typeface="Calibri"/>
              </a:rPr>
              <a:t> </a:t>
            </a:r>
            <a:r>
              <a:rPr lang="en-GB" dirty="0">
                <a:cs typeface="Calibri"/>
              </a:rPr>
              <a:t>be</a:t>
            </a:r>
            <a:r>
              <a:rPr lang="en-GB" spc="-30" dirty="0">
                <a:cs typeface="Calibri"/>
              </a:rPr>
              <a:t> </a:t>
            </a:r>
            <a:r>
              <a:rPr lang="en-GB" dirty="0">
                <a:cs typeface="Calibri"/>
              </a:rPr>
              <a:t>a</a:t>
            </a:r>
            <a:r>
              <a:rPr lang="en-GB" spc="-35" dirty="0">
                <a:cs typeface="Calibri"/>
              </a:rPr>
              <a:t> </a:t>
            </a:r>
            <a:r>
              <a:rPr lang="en-GB" dirty="0">
                <a:cs typeface="Calibri"/>
              </a:rPr>
              <a:t>goldmine</a:t>
            </a:r>
            <a:r>
              <a:rPr lang="en-GB" spc="-30" dirty="0">
                <a:cs typeface="Calibri"/>
              </a:rPr>
              <a:t> </a:t>
            </a:r>
            <a:r>
              <a:rPr lang="en-GB" dirty="0">
                <a:cs typeface="Calibri"/>
              </a:rPr>
              <a:t>if</a:t>
            </a:r>
            <a:r>
              <a:rPr lang="en-GB" spc="-65" dirty="0">
                <a:cs typeface="Calibri"/>
              </a:rPr>
              <a:t> </a:t>
            </a:r>
            <a:r>
              <a:rPr lang="en-GB" dirty="0">
                <a:cs typeface="Calibri"/>
              </a:rPr>
              <a:t>approached</a:t>
            </a:r>
            <a:r>
              <a:rPr lang="en-GB" spc="-30" dirty="0">
                <a:cs typeface="Calibri"/>
              </a:rPr>
              <a:t> </a:t>
            </a:r>
            <a:r>
              <a:rPr lang="en-GB" spc="-25" dirty="0">
                <a:cs typeface="Calibri"/>
              </a:rPr>
              <a:t>strategically. Targeted</a:t>
            </a:r>
            <a:r>
              <a:rPr lang="en-GB" spc="-5" dirty="0">
                <a:cs typeface="Calibri"/>
              </a:rPr>
              <a:t> </a:t>
            </a:r>
            <a:r>
              <a:rPr lang="en-GB" spc="-10" dirty="0">
                <a:cs typeface="Calibri"/>
              </a:rPr>
              <a:t>marketing</a:t>
            </a:r>
            <a:r>
              <a:rPr lang="en-GB" spc="-45" dirty="0">
                <a:cs typeface="Calibri"/>
              </a:rPr>
              <a:t> </a:t>
            </a:r>
            <a:r>
              <a:rPr lang="en-GB" spc="-10" dirty="0">
                <a:cs typeface="Calibri"/>
              </a:rPr>
              <a:t>efforts,</a:t>
            </a:r>
            <a:r>
              <a:rPr lang="en-GB" spc="550" dirty="0">
                <a:cs typeface="Calibri"/>
              </a:rPr>
              <a:t> </a:t>
            </a:r>
            <a:r>
              <a:rPr lang="en-GB" dirty="0">
                <a:cs typeface="Calibri"/>
              </a:rPr>
              <a:t>such</a:t>
            </a:r>
            <a:r>
              <a:rPr lang="en-GB" spc="-45" dirty="0">
                <a:cs typeface="Calibri"/>
              </a:rPr>
              <a:t> </a:t>
            </a:r>
            <a:r>
              <a:rPr lang="en-GB" dirty="0">
                <a:cs typeface="Calibri"/>
              </a:rPr>
              <a:t>as</a:t>
            </a:r>
            <a:r>
              <a:rPr lang="en-GB" spc="-20" dirty="0">
                <a:cs typeface="Calibri"/>
              </a:rPr>
              <a:t> </a:t>
            </a:r>
            <a:r>
              <a:rPr lang="en-GB" dirty="0">
                <a:cs typeface="Calibri"/>
              </a:rPr>
              <a:t>welcome</a:t>
            </a:r>
            <a:r>
              <a:rPr lang="en-GB" spc="-45" dirty="0">
                <a:cs typeface="Calibri"/>
              </a:rPr>
              <a:t> </a:t>
            </a:r>
            <a:r>
              <a:rPr lang="en-GB" dirty="0">
                <a:cs typeface="Calibri"/>
              </a:rPr>
              <a:t>discounts</a:t>
            </a:r>
            <a:r>
              <a:rPr lang="en-GB" spc="-65" dirty="0">
                <a:cs typeface="Calibri"/>
              </a:rPr>
              <a:t> </a:t>
            </a:r>
            <a:r>
              <a:rPr lang="en-GB" dirty="0">
                <a:cs typeface="Calibri"/>
              </a:rPr>
              <a:t>or</a:t>
            </a:r>
            <a:r>
              <a:rPr lang="en-GB" spc="-30" dirty="0">
                <a:cs typeface="Calibri"/>
              </a:rPr>
              <a:t> </a:t>
            </a:r>
            <a:r>
              <a:rPr lang="en-GB" spc="-10" dirty="0">
                <a:cs typeface="Calibri"/>
              </a:rPr>
              <a:t>personalized</a:t>
            </a:r>
            <a:r>
              <a:rPr lang="en-GB" spc="-25" dirty="0">
                <a:cs typeface="Calibri"/>
              </a:rPr>
              <a:t> </a:t>
            </a:r>
            <a:r>
              <a:rPr lang="en-GB" spc="-10" dirty="0">
                <a:cs typeface="Calibri"/>
              </a:rPr>
              <a:t>recommendations,</a:t>
            </a:r>
            <a:r>
              <a:rPr lang="en-GB" spc="-25" dirty="0">
                <a:cs typeface="Calibri"/>
              </a:rPr>
              <a:t> </a:t>
            </a:r>
            <a:r>
              <a:rPr lang="en-GB" dirty="0">
                <a:cs typeface="Calibri"/>
              </a:rPr>
              <a:t>can</a:t>
            </a:r>
            <a:r>
              <a:rPr lang="en-GB" spc="-40" dirty="0">
                <a:cs typeface="Calibri"/>
              </a:rPr>
              <a:t> </a:t>
            </a:r>
            <a:r>
              <a:rPr lang="en-GB" dirty="0">
                <a:cs typeface="Calibri"/>
              </a:rPr>
              <a:t>be</a:t>
            </a:r>
            <a:r>
              <a:rPr lang="en-GB" spc="-45" dirty="0">
                <a:cs typeface="Calibri"/>
              </a:rPr>
              <a:t> </a:t>
            </a:r>
            <a:r>
              <a:rPr lang="en-GB" spc="-10" dirty="0">
                <a:cs typeface="Calibri"/>
              </a:rPr>
              <a:t>devised </a:t>
            </a:r>
            <a:r>
              <a:rPr lang="en-GB" dirty="0">
                <a:cs typeface="Calibri"/>
              </a:rPr>
              <a:t>to</a:t>
            </a:r>
            <a:r>
              <a:rPr lang="en-GB" spc="-50" dirty="0">
                <a:cs typeface="Calibri"/>
              </a:rPr>
              <a:t> </a:t>
            </a:r>
            <a:r>
              <a:rPr lang="en-GB" spc="-10" dirty="0">
                <a:cs typeface="Calibri"/>
              </a:rPr>
              <a:t>convert</a:t>
            </a:r>
            <a:r>
              <a:rPr lang="en-GB" spc="-75" dirty="0">
                <a:cs typeface="Calibri"/>
              </a:rPr>
              <a:t> </a:t>
            </a:r>
            <a:r>
              <a:rPr lang="en-GB" dirty="0">
                <a:cs typeface="Calibri"/>
              </a:rPr>
              <a:t>these</a:t>
            </a:r>
            <a:r>
              <a:rPr lang="en-GB" spc="-50" dirty="0">
                <a:cs typeface="Calibri"/>
              </a:rPr>
              <a:t> </a:t>
            </a:r>
            <a:r>
              <a:rPr lang="en-GB" dirty="0">
                <a:cs typeface="Calibri"/>
              </a:rPr>
              <a:t>prospects</a:t>
            </a:r>
            <a:r>
              <a:rPr lang="en-GB" spc="-75" dirty="0">
                <a:cs typeface="Calibri"/>
              </a:rPr>
              <a:t> </a:t>
            </a:r>
            <a:r>
              <a:rPr lang="en-GB" dirty="0">
                <a:cs typeface="Calibri"/>
              </a:rPr>
              <a:t>into</a:t>
            </a:r>
            <a:r>
              <a:rPr lang="en-GB" spc="-45" dirty="0">
                <a:cs typeface="Calibri"/>
              </a:rPr>
              <a:t> </a:t>
            </a:r>
            <a:r>
              <a:rPr lang="en-GB" dirty="0">
                <a:cs typeface="Calibri"/>
              </a:rPr>
              <a:t>paying</a:t>
            </a:r>
            <a:r>
              <a:rPr lang="en-GB" spc="-65" dirty="0">
                <a:cs typeface="Calibri"/>
              </a:rPr>
              <a:t> </a:t>
            </a:r>
            <a:r>
              <a:rPr lang="en-GB" spc="-10" dirty="0">
                <a:cs typeface="Calibri"/>
              </a:rPr>
              <a:t>customers,</a:t>
            </a:r>
            <a:r>
              <a:rPr lang="en-GB" spc="-70" dirty="0">
                <a:cs typeface="Calibri"/>
              </a:rPr>
              <a:t> </a:t>
            </a:r>
            <a:r>
              <a:rPr lang="en-GB" dirty="0">
                <a:cs typeface="Calibri"/>
              </a:rPr>
              <a:t>thereby</a:t>
            </a:r>
            <a:r>
              <a:rPr lang="en-GB" spc="-45" dirty="0">
                <a:cs typeface="Calibri"/>
              </a:rPr>
              <a:t> </a:t>
            </a:r>
            <a:r>
              <a:rPr lang="en-GB" dirty="0">
                <a:cs typeface="Calibri"/>
              </a:rPr>
              <a:t>increasing</a:t>
            </a:r>
            <a:r>
              <a:rPr lang="en-GB" spc="-85" dirty="0">
                <a:cs typeface="Calibri"/>
              </a:rPr>
              <a:t> </a:t>
            </a:r>
            <a:r>
              <a:rPr lang="en-GB" spc="-10" dirty="0">
                <a:cs typeface="Calibri"/>
              </a:rPr>
              <a:t>revenue</a:t>
            </a:r>
            <a:endParaRPr lang="hi-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05D893-19FB-4C6A-9CAA-E936056851DC}"/>
              </a:ext>
            </a:extLst>
          </p:cNvPr>
          <p:cNvSpPr txBox="1"/>
          <p:nvPr/>
        </p:nvSpPr>
        <p:spPr>
          <a:xfrm>
            <a:off x="258617" y="120073"/>
            <a:ext cx="8211128" cy="3970318"/>
          </a:xfrm>
          <a:prstGeom prst="rect">
            <a:avLst/>
          </a:prstGeom>
          <a:noFill/>
        </p:spPr>
        <p:txBody>
          <a:bodyPr wrap="square" rtlCol="0">
            <a:spAutoFit/>
          </a:bodyPr>
          <a:lstStyle/>
          <a:p>
            <a:r>
              <a:rPr lang="en-IN" b="1" u="sng" dirty="0"/>
              <a:t>Insights:</a:t>
            </a:r>
            <a:endParaRPr lang="en-US" dirty="0"/>
          </a:p>
          <a:p>
            <a:r>
              <a:rPr lang="en-IN" dirty="0"/>
              <a:t>The chart vividly illustrates a compelling trend – films with higher rental rates tend to be in high demand. This correlation signifies that customers are not only willing to pay more for films but are also actively seeking out movies that they find highly appealing and entertaining. As a prime example, the movie "BUCKET BROTHERHOOD" exhibits both higher rental rates and remarkable demand, highlighting its strong desirability among viewers.</a:t>
            </a:r>
            <a:endParaRPr lang="en-US" dirty="0"/>
          </a:p>
          <a:p>
            <a:r>
              <a:rPr lang="en-IN" dirty="0"/>
              <a:t> </a:t>
            </a:r>
            <a:endParaRPr lang="en-US" dirty="0"/>
          </a:p>
          <a:p>
            <a:r>
              <a:rPr lang="en-IN" dirty="0"/>
              <a:t>This observation is of paramount significance for rental stores. By analysing films with the highest rental rates and demand, rental businesses can strategically prioritize their inventory and marketing endeavours. This entails ensuring that popular titles, particularly those that combine affordability with high demand, are readily available to cater to customer preferences.</a:t>
            </a:r>
            <a:endParaRPr lang="en-US" dirty="0"/>
          </a:p>
          <a:p>
            <a:endParaRPr lang="hi-IN" dirty="0"/>
          </a:p>
        </p:txBody>
      </p:sp>
      <p:pic>
        <p:nvPicPr>
          <p:cNvPr id="3" name="Picture 2">
            <a:extLst>
              <a:ext uri="{FF2B5EF4-FFF2-40B4-BE49-F238E27FC236}">
                <a16:creationId xmlns:a16="http://schemas.microsoft.com/office/drawing/2014/main" id="{A0532D6C-C2C9-FDAB-7CF0-39D00C296CCB}"/>
              </a:ext>
            </a:extLst>
          </p:cNvPr>
          <p:cNvPicPr/>
          <p:nvPr/>
        </p:nvPicPr>
        <p:blipFill>
          <a:blip r:embed="rId2">
            <a:extLst>
              <a:ext uri="{28A0092B-C50C-407E-A947-70E740481C1C}">
                <a14:useLocalDpi xmlns:a14="http://schemas.microsoft.com/office/drawing/2010/main" val="0"/>
              </a:ext>
            </a:extLst>
          </a:blip>
          <a:stretch>
            <a:fillRect/>
          </a:stretch>
        </p:blipFill>
        <p:spPr>
          <a:xfrm>
            <a:off x="3793201" y="3611418"/>
            <a:ext cx="6514580" cy="2689894"/>
          </a:xfrm>
          <a:prstGeom prst="rect">
            <a:avLst/>
          </a:prstGeom>
        </p:spPr>
      </p:pic>
    </p:spTree>
    <p:extLst>
      <p:ext uri="{BB962C8B-B14F-4D97-AF65-F5344CB8AC3E}">
        <p14:creationId xmlns:p14="http://schemas.microsoft.com/office/powerpoint/2010/main" val="60077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EABEAB-40EA-4F51-B3E3-55EBD5998569}"/>
              </a:ext>
            </a:extLst>
          </p:cNvPr>
          <p:cNvSpPr txBox="1"/>
          <p:nvPr/>
        </p:nvSpPr>
        <p:spPr>
          <a:xfrm>
            <a:off x="430306" y="385482"/>
            <a:ext cx="9646024" cy="5632311"/>
          </a:xfrm>
          <a:prstGeom prst="rect">
            <a:avLst/>
          </a:prstGeom>
          <a:noFill/>
        </p:spPr>
        <p:txBody>
          <a:bodyPr wrap="square" rtlCol="0">
            <a:spAutoFit/>
          </a:bodyPr>
          <a:lstStyle/>
          <a:p>
            <a:r>
              <a:rPr lang="en-IN" b="1" u="sng" dirty="0"/>
              <a:t>City Table: </a:t>
            </a:r>
            <a:r>
              <a:rPr lang="en-IN" dirty="0"/>
              <a:t>The city table holds a list of cities.</a:t>
            </a:r>
            <a:endParaRPr lang="en-US" dirty="0"/>
          </a:p>
          <a:p>
            <a:pPr lvl="0"/>
            <a:r>
              <a:rPr lang="en-IN" dirty="0"/>
              <a:t>City-id (Primary Key): A unique identifier for each city.</a:t>
            </a:r>
            <a:endParaRPr lang="en-US" dirty="0"/>
          </a:p>
          <a:p>
            <a:pPr lvl="0"/>
            <a:r>
              <a:rPr lang="en-IN" dirty="0"/>
              <a:t>city: The name of the city.</a:t>
            </a:r>
            <a:endParaRPr lang="en-US" dirty="0"/>
          </a:p>
          <a:p>
            <a:pPr lvl="0"/>
            <a:r>
              <a:rPr lang="en-IN" dirty="0"/>
              <a:t>Country id (Foreign Key): A reference to the Country table, standing for the country or region where the city is present.</a:t>
            </a:r>
            <a:endParaRPr lang="hi-IN" dirty="0"/>
          </a:p>
          <a:p>
            <a:pPr lvl="0"/>
            <a:endParaRPr lang="en-US" dirty="0"/>
          </a:p>
          <a:p>
            <a:r>
              <a:rPr lang="en-IN" b="1" u="sng" dirty="0"/>
              <a:t>Country Table:</a:t>
            </a:r>
            <a:r>
              <a:rPr lang="en-IN" dirty="0"/>
              <a:t> The country table holds a list of countries or regions.</a:t>
            </a:r>
            <a:endParaRPr lang="en-US" dirty="0"/>
          </a:p>
          <a:p>
            <a:pPr lvl="0"/>
            <a:r>
              <a:rPr lang="en-IN" dirty="0"/>
              <a:t>Country-id (Primary Key): A unique identifier for each country.</a:t>
            </a:r>
            <a:endParaRPr lang="en-US" dirty="0"/>
          </a:p>
          <a:p>
            <a:pPr lvl="0"/>
            <a:r>
              <a:rPr lang="en-IN" dirty="0"/>
              <a:t>country: The name of the country or region.</a:t>
            </a:r>
            <a:endParaRPr lang="en-US" dirty="0"/>
          </a:p>
          <a:p>
            <a:r>
              <a:rPr lang="en-IN" b="1" dirty="0"/>
              <a:t> </a:t>
            </a:r>
            <a:endParaRPr lang="en-US" dirty="0"/>
          </a:p>
          <a:p>
            <a:r>
              <a:rPr lang="en-IN" b="1" u="sng" dirty="0"/>
              <a:t>Customer Table</a:t>
            </a:r>
            <a:r>
              <a:rPr lang="en-IN" u="sng" dirty="0"/>
              <a:t>: </a:t>
            </a:r>
            <a:r>
              <a:rPr lang="en-IN" dirty="0"/>
              <a:t>The customer table holds a list of all customers.</a:t>
            </a:r>
            <a:endParaRPr lang="en-US" dirty="0"/>
          </a:p>
          <a:p>
            <a:pPr lvl="0"/>
            <a:r>
              <a:rPr lang="en-IN" dirty="0"/>
              <a:t>Customer id (Primary Key): A unique identifier for each customer.</a:t>
            </a:r>
            <a:endParaRPr lang="en-US" dirty="0"/>
          </a:p>
          <a:p>
            <a:pPr lvl="0"/>
            <a:r>
              <a:rPr lang="en-IN" dirty="0"/>
              <a:t>Store id (Foreign Key): A reference to the Store table, showing the store where the customer registered.</a:t>
            </a:r>
            <a:endParaRPr lang="en-US" dirty="0"/>
          </a:p>
          <a:p>
            <a:pPr lvl="0"/>
            <a:r>
              <a:rPr lang="en-IN" dirty="0"/>
              <a:t>First name: The first name of the customer.</a:t>
            </a:r>
            <a:endParaRPr lang="en-US" dirty="0"/>
          </a:p>
          <a:p>
            <a:pPr lvl="0"/>
            <a:r>
              <a:rPr lang="en-IN" dirty="0"/>
              <a:t>last name: The last name of the customer.</a:t>
            </a:r>
            <a:endParaRPr lang="en-US" dirty="0"/>
          </a:p>
          <a:p>
            <a:pPr lvl="0"/>
            <a:r>
              <a:rPr lang="en-IN" dirty="0"/>
              <a:t>email: The customer's email address.</a:t>
            </a:r>
            <a:endParaRPr lang="en-US" dirty="0"/>
          </a:p>
          <a:p>
            <a:pPr lvl="0"/>
            <a:r>
              <a:rPr lang="en-IN" dirty="0"/>
              <a:t>Address id (Foreign Key): A reference to the Address table, specifying the customer's address.</a:t>
            </a:r>
            <a:endParaRPr lang="en-US" dirty="0"/>
          </a:p>
          <a:p>
            <a:pPr lvl="0"/>
            <a:r>
              <a:rPr lang="en-IN" dirty="0"/>
              <a:t>active: A flag showing whether the customer's account is active.</a:t>
            </a:r>
            <a:endParaRPr lang="en-US" dirty="0"/>
          </a:p>
          <a:p>
            <a:pPr lvl="0"/>
            <a:r>
              <a:rPr lang="en-IN" dirty="0"/>
              <a:t>Create date: The date when the customers created account.</a:t>
            </a:r>
            <a:endParaRPr lang="en-US" dirty="0"/>
          </a:p>
        </p:txBody>
      </p:sp>
    </p:spTree>
    <p:extLst>
      <p:ext uri="{BB962C8B-B14F-4D97-AF65-F5344CB8AC3E}">
        <p14:creationId xmlns:p14="http://schemas.microsoft.com/office/powerpoint/2010/main" val="91954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84AA33DA-C690-4DC3-B1D0-1D2B265ADFF9}"/>
              </a:ext>
            </a:extLst>
          </p:cNvPr>
          <p:cNvPicPr/>
          <p:nvPr/>
        </p:nvPicPr>
        <p:blipFill>
          <a:blip r:embed="rId2" cstate="print"/>
          <a:stretch>
            <a:fillRect/>
          </a:stretch>
        </p:blipFill>
        <p:spPr>
          <a:xfrm>
            <a:off x="521856" y="502882"/>
            <a:ext cx="5245976" cy="2637631"/>
          </a:xfrm>
          <a:prstGeom prst="rect">
            <a:avLst/>
          </a:prstGeom>
        </p:spPr>
      </p:pic>
      <p:pic>
        <p:nvPicPr>
          <p:cNvPr id="9" name="object 2" descr="A graph on a white background  Description automatically generated">
            <a:extLst>
              <a:ext uri="{FF2B5EF4-FFF2-40B4-BE49-F238E27FC236}">
                <a16:creationId xmlns:a16="http://schemas.microsoft.com/office/drawing/2014/main" id="{A67B847D-7D2A-4F30-8ADD-86A65A682A7C}"/>
              </a:ext>
            </a:extLst>
          </p:cNvPr>
          <p:cNvPicPr/>
          <p:nvPr/>
        </p:nvPicPr>
        <p:blipFill>
          <a:blip r:embed="rId3" cstate="print"/>
          <a:stretch>
            <a:fillRect/>
          </a:stretch>
        </p:blipFill>
        <p:spPr>
          <a:xfrm>
            <a:off x="6343070" y="2050473"/>
            <a:ext cx="5599547" cy="4119418"/>
          </a:xfrm>
          <a:prstGeom prst="rect">
            <a:avLst/>
          </a:prstGeom>
        </p:spPr>
      </p:pic>
      <p:sp>
        <p:nvSpPr>
          <p:cNvPr id="10" name="TextBox 9">
            <a:extLst>
              <a:ext uri="{FF2B5EF4-FFF2-40B4-BE49-F238E27FC236}">
                <a16:creationId xmlns:a16="http://schemas.microsoft.com/office/drawing/2014/main" id="{31EC3E48-5339-4AAF-8D35-D8FBCAF730CB}"/>
              </a:ext>
            </a:extLst>
          </p:cNvPr>
          <p:cNvSpPr txBox="1"/>
          <p:nvPr/>
        </p:nvSpPr>
        <p:spPr>
          <a:xfrm>
            <a:off x="274785" y="3186124"/>
            <a:ext cx="5821215" cy="2664768"/>
          </a:xfrm>
          <a:prstGeom prst="rect">
            <a:avLst/>
          </a:prstGeom>
          <a:noFill/>
        </p:spPr>
        <p:txBody>
          <a:bodyPr wrap="square" rtlCol="0">
            <a:spAutoFit/>
          </a:bodyPr>
          <a:lstStyle/>
          <a:p>
            <a:pPr marL="12700" marR="5080">
              <a:lnSpc>
                <a:spcPct val="117100"/>
              </a:lnSpc>
              <a:spcBef>
                <a:spcPts val="100"/>
              </a:spcBef>
            </a:pPr>
            <a:r>
              <a:rPr lang="en-GB" dirty="0">
                <a:cs typeface="Calibri"/>
              </a:rPr>
              <a:t>The</a:t>
            </a:r>
            <a:r>
              <a:rPr lang="en-GB" spc="-30" dirty="0">
                <a:cs typeface="Calibri"/>
              </a:rPr>
              <a:t> </a:t>
            </a:r>
            <a:r>
              <a:rPr lang="en-GB" dirty="0">
                <a:cs typeface="Calibri"/>
              </a:rPr>
              <a:t>chart</a:t>
            </a:r>
            <a:r>
              <a:rPr lang="en-GB" spc="-55" dirty="0">
                <a:cs typeface="Calibri"/>
              </a:rPr>
              <a:t> </a:t>
            </a:r>
            <a:r>
              <a:rPr lang="en-GB" dirty="0">
                <a:cs typeface="Calibri"/>
              </a:rPr>
              <a:t>vividly</a:t>
            </a:r>
            <a:r>
              <a:rPr lang="en-GB" spc="-30" dirty="0">
                <a:cs typeface="Calibri"/>
              </a:rPr>
              <a:t> </a:t>
            </a:r>
            <a:r>
              <a:rPr lang="en-GB" spc="-10" dirty="0">
                <a:cs typeface="Calibri"/>
              </a:rPr>
              <a:t>illustrates</a:t>
            </a:r>
            <a:r>
              <a:rPr lang="en-GB" spc="-70" dirty="0">
                <a:cs typeface="Calibri"/>
              </a:rPr>
              <a:t> </a:t>
            </a:r>
            <a:r>
              <a:rPr lang="en-GB" dirty="0">
                <a:cs typeface="Calibri"/>
              </a:rPr>
              <a:t>a</a:t>
            </a:r>
            <a:r>
              <a:rPr lang="en-GB" spc="-30" dirty="0">
                <a:cs typeface="Calibri"/>
              </a:rPr>
              <a:t> </a:t>
            </a:r>
            <a:r>
              <a:rPr lang="en-GB" dirty="0">
                <a:cs typeface="Calibri"/>
              </a:rPr>
              <a:t>compelling</a:t>
            </a:r>
            <a:r>
              <a:rPr lang="en-GB" spc="-40" dirty="0">
                <a:cs typeface="Calibri"/>
              </a:rPr>
              <a:t> </a:t>
            </a:r>
            <a:r>
              <a:rPr lang="en-GB" dirty="0">
                <a:cs typeface="Calibri"/>
              </a:rPr>
              <a:t>trend</a:t>
            </a:r>
            <a:r>
              <a:rPr lang="en-GB" spc="-15" dirty="0">
                <a:cs typeface="Calibri"/>
              </a:rPr>
              <a:t> </a:t>
            </a:r>
            <a:r>
              <a:rPr lang="en-GB" dirty="0">
                <a:cs typeface="Calibri"/>
              </a:rPr>
              <a:t>–</a:t>
            </a:r>
            <a:r>
              <a:rPr lang="en-GB" spc="-45" dirty="0">
                <a:cs typeface="Calibri"/>
              </a:rPr>
              <a:t> </a:t>
            </a:r>
            <a:r>
              <a:rPr lang="en-GB" dirty="0">
                <a:cs typeface="Calibri"/>
              </a:rPr>
              <a:t>films</a:t>
            </a:r>
            <a:r>
              <a:rPr lang="en-GB" spc="-55" dirty="0">
                <a:cs typeface="Calibri"/>
              </a:rPr>
              <a:t> </a:t>
            </a:r>
            <a:r>
              <a:rPr lang="en-GB" dirty="0">
                <a:cs typeface="Calibri"/>
              </a:rPr>
              <a:t>with</a:t>
            </a:r>
            <a:r>
              <a:rPr lang="en-GB" spc="-30" dirty="0">
                <a:cs typeface="Calibri"/>
              </a:rPr>
              <a:t> </a:t>
            </a:r>
            <a:r>
              <a:rPr lang="en-GB" dirty="0">
                <a:cs typeface="Calibri"/>
              </a:rPr>
              <a:t>higher</a:t>
            </a:r>
            <a:r>
              <a:rPr lang="en-GB" spc="-30" dirty="0">
                <a:cs typeface="Calibri"/>
              </a:rPr>
              <a:t> </a:t>
            </a:r>
            <a:r>
              <a:rPr lang="en-GB" dirty="0">
                <a:cs typeface="Calibri"/>
              </a:rPr>
              <a:t>rental</a:t>
            </a:r>
            <a:r>
              <a:rPr lang="en-GB" spc="-30" dirty="0">
                <a:cs typeface="Calibri"/>
              </a:rPr>
              <a:t> </a:t>
            </a:r>
            <a:r>
              <a:rPr lang="en-GB" spc="-10" dirty="0">
                <a:cs typeface="Calibri"/>
              </a:rPr>
              <a:t>rates </a:t>
            </a:r>
            <a:r>
              <a:rPr lang="en-GB" dirty="0">
                <a:cs typeface="Calibri"/>
              </a:rPr>
              <a:t>tend</a:t>
            </a:r>
            <a:r>
              <a:rPr lang="en-GB" spc="-50" dirty="0">
                <a:cs typeface="Calibri"/>
              </a:rPr>
              <a:t> </a:t>
            </a:r>
            <a:r>
              <a:rPr lang="en-GB" dirty="0">
                <a:cs typeface="Calibri"/>
              </a:rPr>
              <a:t>to</a:t>
            </a:r>
            <a:r>
              <a:rPr lang="en-GB" spc="-25" dirty="0">
                <a:cs typeface="Calibri"/>
              </a:rPr>
              <a:t> </a:t>
            </a:r>
            <a:r>
              <a:rPr lang="en-GB" dirty="0">
                <a:cs typeface="Calibri"/>
              </a:rPr>
              <a:t>be</a:t>
            </a:r>
            <a:r>
              <a:rPr lang="en-GB" spc="-30" dirty="0">
                <a:cs typeface="Calibri"/>
              </a:rPr>
              <a:t> </a:t>
            </a:r>
            <a:r>
              <a:rPr lang="en-GB" dirty="0">
                <a:cs typeface="Calibri"/>
              </a:rPr>
              <a:t>in</a:t>
            </a:r>
            <a:r>
              <a:rPr lang="en-GB" spc="-50" dirty="0">
                <a:cs typeface="Calibri"/>
              </a:rPr>
              <a:t> </a:t>
            </a:r>
            <a:r>
              <a:rPr lang="en-GB" dirty="0">
                <a:cs typeface="Calibri"/>
              </a:rPr>
              <a:t>high</a:t>
            </a:r>
            <a:r>
              <a:rPr lang="en-GB" spc="-40" dirty="0">
                <a:cs typeface="Calibri"/>
              </a:rPr>
              <a:t> </a:t>
            </a:r>
            <a:r>
              <a:rPr lang="en-GB" dirty="0">
                <a:cs typeface="Calibri"/>
              </a:rPr>
              <a:t>demand.</a:t>
            </a:r>
            <a:r>
              <a:rPr lang="en-GB" spc="-65" dirty="0">
                <a:cs typeface="Calibri"/>
              </a:rPr>
              <a:t> </a:t>
            </a:r>
            <a:r>
              <a:rPr lang="en-GB" dirty="0">
                <a:cs typeface="Calibri"/>
              </a:rPr>
              <a:t>This</a:t>
            </a:r>
            <a:r>
              <a:rPr lang="en-GB" spc="-30" dirty="0">
                <a:cs typeface="Calibri"/>
              </a:rPr>
              <a:t> </a:t>
            </a:r>
            <a:r>
              <a:rPr lang="en-GB" spc="-10" dirty="0">
                <a:cs typeface="Calibri"/>
              </a:rPr>
              <a:t>correlation</a:t>
            </a:r>
            <a:r>
              <a:rPr lang="en-GB" spc="-45" dirty="0">
                <a:cs typeface="Calibri"/>
              </a:rPr>
              <a:t> </a:t>
            </a:r>
            <a:r>
              <a:rPr lang="en-GB" dirty="0">
                <a:cs typeface="Calibri"/>
              </a:rPr>
              <a:t>signifies</a:t>
            </a:r>
            <a:r>
              <a:rPr lang="en-GB" spc="-25" dirty="0">
                <a:cs typeface="Calibri"/>
              </a:rPr>
              <a:t> </a:t>
            </a:r>
            <a:r>
              <a:rPr lang="en-GB" dirty="0">
                <a:cs typeface="Calibri"/>
              </a:rPr>
              <a:t>that</a:t>
            </a:r>
            <a:r>
              <a:rPr lang="en-GB" spc="-30" dirty="0">
                <a:cs typeface="Calibri"/>
              </a:rPr>
              <a:t> </a:t>
            </a:r>
            <a:r>
              <a:rPr lang="en-GB" spc="-10" dirty="0">
                <a:cs typeface="Calibri"/>
              </a:rPr>
              <a:t>customers</a:t>
            </a:r>
            <a:r>
              <a:rPr lang="en-GB" spc="-35" dirty="0">
                <a:cs typeface="Calibri"/>
              </a:rPr>
              <a:t> </a:t>
            </a:r>
            <a:r>
              <a:rPr lang="en-GB" dirty="0">
                <a:cs typeface="Calibri"/>
              </a:rPr>
              <a:t>are</a:t>
            </a:r>
            <a:r>
              <a:rPr lang="en-GB" spc="-30" dirty="0">
                <a:cs typeface="Calibri"/>
              </a:rPr>
              <a:t> </a:t>
            </a:r>
            <a:r>
              <a:rPr lang="en-GB" spc="-25" dirty="0">
                <a:cs typeface="Calibri"/>
              </a:rPr>
              <a:t>not </a:t>
            </a:r>
            <a:r>
              <a:rPr lang="en-GB" dirty="0">
                <a:cs typeface="Calibri"/>
              </a:rPr>
              <a:t>only</a:t>
            </a:r>
            <a:r>
              <a:rPr lang="en-GB" spc="-50" dirty="0">
                <a:cs typeface="Calibri"/>
              </a:rPr>
              <a:t> </a:t>
            </a:r>
            <a:r>
              <a:rPr lang="en-GB" dirty="0">
                <a:cs typeface="Calibri"/>
              </a:rPr>
              <a:t>willing</a:t>
            </a:r>
            <a:r>
              <a:rPr lang="en-GB" spc="-45" dirty="0">
                <a:cs typeface="Calibri"/>
              </a:rPr>
              <a:t> </a:t>
            </a:r>
            <a:r>
              <a:rPr lang="en-GB" dirty="0">
                <a:cs typeface="Calibri"/>
              </a:rPr>
              <a:t>to</a:t>
            </a:r>
            <a:r>
              <a:rPr lang="en-GB" spc="-50" dirty="0">
                <a:cs typeface="Calibri"/>
              </a:rPr>
              <a:t> </a:t>
            </a:r>
            <a:r>
              <a:rPr lang="en-GB" dirty="0">
                <a:cs typeface="Calibri"/>
              </a:rPr>
              <a:t>pay</a:t>
            </a:r>
            <a:r>
              <a:rPr lang="en-GB" spc="-50" dirty="0">
                <a:cs typeface="Calibri"/>
              </a:rPr>
              <a:t> </a:t>
            </a:r>
            <a:r>
              <a:rPr lang="en-GB" dirty="0">
                <a:cs typeface="Calibri"/>
              </a:rPr>
              <a:t>more</a:t>
            </a:r>
            <a:r>
              <a:rPr lang="en-GB" spc="-55" dirty="0">
                <a:cs typeface="Calibri"/>
              </a:rPr>
              <a:t> </a:t>
            </a:r>
            <a:r>
              <a:rPr lang="en-GB" dirty="0">
                <a:cs typeface="Calibri"/>
              </a:rPr>
              <a:t>for</a:t>
            </a:r>
            <a:r>
              <a:rPr lang="en-GB" spc="-60" dirty="0">
                <a:cs typeface="Calibri"/>
              </a:rPr>
              <a:t> </a:t>
            </a:r>
            <a:r>
              <a:rPr lang="en-GB" dirty="0">
                <a:cs typeface="Calibri"/>
              </a:rPr>
              <a:t>films</a:t>
            </a:r>
            <a:r>
              <a:rPr lang="en-GB" spc="-35" dirty="0">
                <a:cs typeface="Calibri"/>
              </a:rPr>
              <a:t> </a:t>
            </a:r>
            <a:r>
              <a:rPr lang="en-GB" dirty="0">
                <a:cs typeface="Calibri"/>
              </a:rPr>
              <a:t>but</a:t>
            </a:r>
            <a:r>
              <a:rPr lang="en-GB" spc="-30" dirty="0">
                <a:cs typeface="Calibri"/>
              </a:rPr>
              <a:t> </a:t>
            </a:r>
            <a:r>
              <a:rPr lang="en-GB" dirty="0">
                <a:cs typeface="Calibri"/>
              </a:rPr>
              <a:t>are</a:t>
            </a:r>
            <a:r>
              <a:rPr lang="en-GB" spc="-30" dirty="0">
                <a:cs typeface="Calibri"/>
              </a:rPr>
              <a:t> </a:t>
            </a:r>
            <a:r>
              <a:rPr lang="en-GB" dirty="0">
                <a:cs typeface="Calibri"/>
              </a:rPr>
              <a:t>also</a:t>
            </a:r>
            <a:r>
              <a:rPr lang="en-GB" spc="-45" dirty="0">
                <a:cs typeface="Calibri"/>
              </a:rPr>
              <a:t> </a:t>
            </a:r>
            <a:r>
              <a:rPr lang="en-GB" dirty="0">
                <a:cs typeface="Calibri"/>
              </a:rPr>
              <a:t>actively</a:t>
            </a:r>
            <a:r>
              <a:rPr lang="en-GB" spc="-50" dirty="0">
                <a:cs typeface="Calibri"/>
              </a:rPr>
              <a:t> </a:t>
            </a:r>
            <a:r>
              <a:rPr lang="en-GB" dirty="0">
                <a:cs typeface="Calibri"/>
              </a:rPr>
              <a:t>seeking</a:t>
            </a:r>
            <a:r>
              <a:rPr lang="en-GB" spc="-60" dirty="0">
                <a:cs typeface="Calibri"/>
              </a:rPr>
              <a:t> </a:t>
            </a:r>
            <a:r>
              <a:rPr lang="en-GB" dirty="0">
                <a:cs typeface="Calibri"/>
              </a:rPr>
              <a:t>out</a:t>
            </a:r>
            <a:r>
              <a:rPr lang="en-GB" spc="-50" dirty="0">
                <a:cs typeface="Calibri"/>
              </a:rPr>
              <a:t> </a:t>
            </a:r>
            <a:r>
              <a:rPr lang="en-GB" dirty="0">
                <a:cs typeface="Calibri"/>
              </a:rPr>
              <a:t>movies</a:t>
            </a:r>
            <a:r>
              <a:rPr lang="en-GB" spc="-55" dirty="0">
                <a:cs typeface="Calibri"/>
              </a:rPr>
              <a:t> </a:t>
            </a:r>
            <a:r>
              <a:rPr lang="en-GB" spc="-20" dirty="0">
                <a:cs typeface="Calibri"/>
              </a:rPr>
              <a:t>that </a:t>
            </a:r>
            <a:r>
              <a:rPr lang="en-GB" dirty="0">
                <a:cs typeface="Calibri"/>
              </a:rPr>
              <a:t>they</a:t>
            </a:r>
            <a:r>
              <a:rPr lang="en-GB" spc="-30" dirty="0">
                <a:cs typeface="Calibri"/>
              </a:rPr>
              <a:t> </a:t>
            </a:r>
            <a:r>
              <a:rPr lang="en-GB" dirty="0">
                <a:cs typeface="Calibri"/>
              </a:rPr>
              <a:t>find</a:t>
            </a:r>
            <a:r>
              <a:rPr lang="en-GB" spc="-45" dirty="0">
                <a:cs typeface="Calibri"/>
              </a:rPr>
              <a:t> </a:t>
            </a:r>
            <a:r>
              <a:rPr lang="en-GB" dirty="0">
                <a:cs typeface="Calibri"/>
              </a:rPr>
              <a:t>highly</a:t>
            </a:r>
            <a:r>
              <a:rPr lang="en-GB" spc="-45" dirty="0">
                <a:cs typeface="Calibri"/>
              </a:rPr>
              <a:t> </a:t>
            </a:r>
            <a:r>
              <a:rPr lang="en-GB" dirty="0">
                <a:cs typeface="Calibri"/>
              </a:rPr>
              <a:t>appealing</a:t>
            </a:r>
            <a:r>
              <a:rPr lang="en-GB" spc="-45" dirty="0">
                <a:cs typeface="Calibri"/>
              </a:rPr>
              <a:t> </a:t>
            </a:r>
            <a:r>
              <a:rPr lang="en-GB" dirty="0">
                <a:cs typeface="Calibri"/>
              </a:rPr>
              <a:t>and</a:t>
            </a:r>
            <a:r>
              <a:rPr lang="en-GB" spc="-40" dirty="0">
                <a:cs typeface="Calibri"/>
              </a:rPr>
              <a:t> </a:t>
            </a:r>
            <a:r>
              <a:rPr lang="en-GB" dirty="0">
                <a:cs typeface="Calibri"/>
              </a:rPr>
              <a:t>entertaining.</a:t>
            </a:r>
            <a:r>
              <a:rPr lang="en-GB" spc="-35" dirty="0">
                <a:cs typeface="Calibri"/>
              </a:rPr>
              <a:t> </a:t>
            </a:r>
            <a:r>
              <a:rPr lang="en-GB" dirty="0">
                <a:cs typeface="Calibri"/>
              </a:rPr>
              <a:t>As</a:t>
            </a:r>
            <a:r>
              <a:rPr lang="en-GB" spc="-35" dirty="0">
                <a:cs typeface="Calibri"/>
              </a:rPr>
              <a:t> </a:t>
            </a:r>
            <a:r>
              <a:rPr lang="en-GB" dirty="0">
                <a:cs typeface="Calibri"/>
              </a:rPr>
              <a:t>a</a:t>
            </a:r>
            <a:r>
              <a:rPr lang="en-GB" spc="-55" dirty="0">
                <a:cs typeface="Calibri"/>
              </a:rPr>
              <a:t> </a:t>
            </a:r>
            <a:r>
              <a:rPr lang="en-GB" dirty="0">
                <a:cs typeface="Calibri"/>
              </a:rPr>
              <a:t>prime</a:t>
            </a:r>
            <a:r>
              <a:rPr lang="en-GB" spc="-50" dirty="0">
                <a:cs typeface="Calibri"/>
              </a:rPr>
              <a:t> </a:t>
            </a:r>
            <a:r>
              <a:rPr lang="en-GB" spc="-10" dirty="0">
                <a:cs typeface="Calibri"/>
              </a:rPr>
              <a:t>example,</a:t>
            </a:r>
            <a:r>
              <a:rPr lang="en-GB" spc="-60" dirty="0">
                <a:cs typeface="Calibri"/>
              </a:rPr>
              <a:t> </a:t>
            </a:r>
            <a:r>
              <a:rPr lang="en-GB" dirty="0">
                <a:cs typeface="Calibri"/>
              </a:rPr>
              <a:t>the</a:t>
            </a:r>
            <a:r>
              <a:rPr lang="en-GB" spc="-45" dirty="0">
                <a:cs typeface="Calibri"/>
              </a:rPr>
              <a:t> </a:t>
            </a:r>
            <a:r>
              <a:rPr lang="en-GB" spc="-10" dirty="0">
                <a:cs typeface="Calibri"/>
              </a:rPr>
              <a:t>movie </a:t>
            </a:r>
            <a:r>
              <a:rPr lang="en-GB" dirty="0">
                <a:cs typeface="Calibri"/>
              </a:rPr>
              <a:t>"BUCKET</a:t>
            </a:r>
            <a:r>
              <a:rPr lang="en-GB" spc="-50" dirty="0">
                <a:cs typeface="Calibri"/>
              </a:rPr>
              <a:t> </a:t>
            </a:r>
            <a:r>
              <a:rPr lang="en-GB" spc="-10" dirty="0">
                <a:cs typeface="Calibri"/>
              </a:rPr>
              <a:t>BROTHERHOOD"</a:t>
            </a:r>
            <a:r>
              <a:rPr lang="en-GB" spc="-65" dirty="0">
                <a:cs typeface="Calibri"/>
              </a:rPr>
              <a:t> </a:t>
            </a:r>
            <a:r>
              <a:rPr lang="en-GB" dirty="0">
                <a:cs typeface="Calibri"/>
              </a:rPr>
              <a:t>exhibits</a:t>
            </a:r>
            <a:r>
              <a:rPr lang="en-GB" spc="-50" dirty="0">
                <a:cs typeface="Calibri"/>
              </a:rPr>
              <a:t> </a:t>
            </a:r>
            <a:r>
              <a:rPr lang="en-GB" dirty="0">
                <a:cs typeface="Calibri"/>
              </a:rPr>
              <a:t>both</a:t>
            </a:r>
            <a:r>
              <a:rPr lang="en-GB" spc="-55" dirty="0">
                <a:cs typeface="Calibri"/>
              </a:rPr>
              <a:t> </a:t>
            </a:r>
            <a:r>
              <a:rPr lang="en-GB" dirty="0">
                <a:cs typeface="Calibri"/>
              </a:rPr>
              <a:t>higher</a:t>
            </a:r>
            <a:r>
              <a:rPr lang="en-GB" spc="-70" dirty="0">
                <a:cs typeface="Calibri"/>
              </a:rPr>
              <a:t> </a:t>
            </a:r>
            <a:r>
              <a:rPr lang="en-GB" spc="-10" dirty="0">
                <a:cs typeface="Calibri"/>
              </a:rPr>
              <a:t>rental</a:t>
            </a:r>
            <a:r>
              <a:rPr lang="en-GB" spc="-70" dirty="0">
                <a:cs typeface="Calibri"/>
              </a:rPr>
              <a:t> </a:t>
            </a:r>
            <a:r>
              <a:rPr lang="en-GB" dirty="0">
                <a:cs typeface="Calibri"/>
              </a:rPr>
              <a:t>rates</a:t>
            </a:r>
            <a:r>
              <a:rPr lang="en-GB" spc="-45" dirty="0">
                <a:cs typeface="Calibri"/>
              </a:rPr>
              <a:t> </a:t>
            </a:r>
            <a:r>
              <a:rPr lang="en-GB" dirty="0">
                <a:cs typeface="Calibri"/>
              </a:rPr>
              <a:t>and</a:t>
            </a:r>
            <a:r>
              <a:rPr lang="en-GB" spc="-60" dirty="0">
                <a:cs typeface="Calibri"/>
              </a:rPr>
              <a:t> </a:t>
            </a:r>
            <a:r>
              <a:rPr lang="en-GB" spc="-10" dirty="0">
                <a:cs typeface="Calibri"/>
              </a:rPr>
              <a:t>remarkable </a:t>
            </a:r>
            <a:r>
              <a:rPr lang="en-GB" dirty="0">
                <a:cs typeface="Calibri"/>
              </a:rPr>
              <a:t>demand,</a:t>
            </a:r>
            <a:r>
              <a:rPr lang="en-GB" spc="-55" dirty="0">
                <a:cs typeface="Calibri"/>
              </a:rPr>
              <a:t> </a:t>
            </a:r>
            <a:r>
              <a:rPr lang="en-GB" dirty="0">
                <a:cs typeface="Calibri"/>
              </a:rPr>
              <a:t>highlighting</a:t>
            </a:r>
            <a:r>
              <a:rPr lang="en-GB" spc="-65" dirty="0">
                <a:cs typeface="Calibri"/>
              </a:rPr>
              <a:t> </a:t>
            </a:r>
            <a:r>
              <a:rPr lang="en-GB" dirty="0">
                <a:cs typeface="Calibri"/>
              </a:rPr>
              <a:t>its</a:t>
            </a:r>
            <a:r>
              <a:rPr lang="en-GB" spc="-60" dirty="0">
                <a:cs typeface="Calibri"/>
              </a:rPr>
              <a:t> </a:t>
            </a:r>
            <a:r>
              <a:rPr lang="en-GB" dirty="0">
                <a:cs typeface="Calibri"/>
              </a:rPr>
              <a:t>strong</a:t>
            </a:r>
            <a:r>
              <a:rPr lang="en-GB" spc="-75" dirty="0">
                <a:cs typeface="Calibri"/>
              </a:rPr>
              <a:t> </a:t>
            </a:r>
            <a:r>
              <a:rPr lang="en-GB" dirty="0">
                <a:cs typeface="Calibri"/>
              </a:rPr>
              <a:t>desirability</a:t>
            </a:r>
            <a:r>
              <a:rPr lang="en-GB" spc="-55" dirty="0">
                <a:cs typeface="Calibri"/>
              </a:rPr>
              <a:t> </a:t>
            </a:r>
            <a:r>
              <a:rPr lang="en-GB" dirty="0">
                <a:cs typeface="Calibri"/>
              </a:rPr>
              <a:t>among</a:t>
            </a:r>
            <a:r>
              <a:rPr lang="en-GB" spc="-90" dirty="0">
                <a:cs typeface="Calibri"/>
              </a:rPr>
              <a:t> </a:t>
            </a:r>
            <a:r>
              <a:rPr lang="en-GB" spc="-10" dirty="0">
                <a:cs typeface="Calibri"/>
              </a:rPr>
              <a:t>viewers.</a:t>
            </a:r>
            <a:endParaRPr lang="en-GB" dirty="0">
              <a:cs typeface="Calibri"/>
            </a:endParaRPr>
          </a:p>
        </p:txBody>
      </p:sp>
    </p:spTree>
    <p:extLst>
      <p:ext uri="{BB962C8B-B14F-4D97-AF65-F5344CB8AC3E}">
        <p14:creationId xmlns:p14="http://schemas.microsoft.com/office/powerpoint/2010/main" val="30082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7">
            <a:extLst>
              <a:ext uri="{FF2B5EF4-FFF2-40B4-BE49-F238E27FC236}">
                <a16:creationId xmlns:a16="http://schemas.microsoft.com/office/drawing/2014/main" id="{41138D9C-A26F-4BBA-BC38-5DA6A68B19B5}"/>
              </a:ext>
            </a:extLst>
          </p:cNvPr>
          <p:cNvPicPr/>
          <p:nvPr/>
        </p:nvPicPr>
        <p:blipFill>
          <a:blip r:embed="rId2" cstate="print"/>
          <a:stretch>
            <a:fillRect/>
          </a:stretch>
        </p:blipFill>
        <p:spPr>
          <a:xfrm>
            <a:off x="277092" y="371763"/>
            <a:ext cx="5292435" cy="3812309"/>
          </a:xfrm>
          <a:prstGeom prst="rect">
            <a:avLst/>
          </a:prstGeom>
        </p:spPr>
      </p:pic>
      <p:pic>
        <p:nvPicPr>
          <p:cNvPr id="3" name="object 2" descr="A graph with orange and blue lines  Description automatically generated">
            <a:extLst>
              <a:ext uri="{FF2B5EF4-FFF2-40B4-BE49-F238E27FC236}">
                <a16:creationId xmlns:a16="http://schemas.microsoft.com/office/drawing/2014/main" id="{ACD87287-9604-4D44-9CC3-C456DBF9F8CC}"/>
              </a:ext>
            </a:extLst>
          </p:cNvPr>
          <p:cNvPicPr/>
          <p:nvPr/>
        </p:nvPicPr>
        <p:blipFill>
          <a:blip r:embed="rId3" cstate="print"/>
          <a:stretch>
            <a:fillRect/>
          </a:stretch>
        </p:blipFill>
        <p:spPr>
          <a:xfrm>
            <a:off x="3445165" y="2890980"/>
            <a:ext cx="7795489" cy="3278909"/>
          </a:xfrm>
          <a:prstGeom prst="rect">
            <a:avLst/>
          </a:prstGeom>
        </p:spPr>
      </p:pic>
      <p:sp>
        <p:nvSpPr>
          <p:cNvPr id="4" name="TextBox 3">
            <a:extLst>
              <a:ext uri="{FF2B5EF4-FFF2-40B4-BE49-F238E27FC236}">
                <a16:creationId xmlns:a16="http://schemas.microsoft.com/office/drawing/2014/main" id="{BE5F30E1-0F79-4469-96C4-EB6F1C51D773}"/>
              </a:ext>
            </a:extLst>
          </p:cNvPr>
          <p:cNvSpPr txBox="1"/>
          <p:nvPr/>
        </p:nvSpPr>
        <p:spPr>
          <a:xfrm>
            <a:off x="5569527" y="173218"/>
            <a:ext cx="6899563" cy="2819362"/>
          </a:xfrm>
          <a:prstGeom prst="rect">
            <a:avLst/>
          </a:prstGeom>
          <a:noFill/>
        </p:spPr>
        <p:txBody>
          <a:bodyPr wrap="square" rtlCol="0">
            <a:spAutoFit/>
          </a:bodyPr>
          <a:lstStyle/>
          <a:p>
            <a:pPr marL="12700" marR="104139" indent="33020">
              <a:lnSpc>
                <a:spcPct val="110000"/>
              </a:lnSpc>
              <a:spcBef>
                <a:spcPts val="95"/>
              </a:spcBef>
            </a:pPr>
            <a:r>
              <a:rPr lang="en-GB" dirty="0">
                <a:cs typeface="Calibri"/>
              </a:rPr>
              <a:t>The</a:t>
            </a:r>
            <a:r>
              <a:rPr lang="en-GB" spc="-40" dirty="0">
                <a:cs typeface="Calibri"/>
              </a:rPr>
              <a:t> </a:t>
            </a:r>
            <a:r>
              <a:rPr lang="en-GB" dirty="0">
                <a:cs typeface="Calibri"/>
              </a:rPr>
              <a:t>analysis</a:t>
            </a:r>
            <a:r>
              <a:rPr lang="en-GB" spc="-65" dirty="0">
                <a:cs typeface="Calibri"/>
              </a:rPr>
              <a:t> </a:t>
            </a:r>
            <a:r>
              <a:rPr lang="en-GB" dirty="0">
                <a:cs typeface="Calibri"/>
              </a:rPr>
              <a:t>of</a:t>
            </a:r>
            <a:r>
              <a:rPr lang="en-GB" spc="-55" dirty="0">
                <a:cs typeface="Calibri"/>
              </a:rPr>
              <a:t> </a:t>
            </a:r>
            <a:r>
              <a:rPr lang="en-GB" dirty="0">
                <a:cs typeface="Calibri"/>
              </a:rPr>
              <a:t>seasonal</a:t>
            </a:r>
            <a:r>
              <a:rPr lang="en-GB" spc="-45" dirty="0">
                <a:cs typeface="Calibri"/>
              </a:rPr>
              <a:t> </a:t>
            </a:r>
            <a:r>
              <a:rPr lang="en-GB" dirty="0">
                <a:cs typeface="Calibri"/>
              </a:rPr>
              <a:t>trends</a:t>
            </a:r>
            <a:r>
              <a:rPr lang="en-GB" spc="-40" dirty="0">
                <a:cs typeface="Calibri"/>
              </a:rPr>
              <a:t> </a:t>
            </a:r>
            <a:r>
              <a:rPr lang="en-GB" dirty="0">
                <a:cs typeface="Calibri"/>
              </a:rPr>
              <a:t>in</a:t>
            </a:r>
            <a:r>
              <a:rPr lang="en-GB" spc="-40" dirty="0">
                <a:cs typeface="Calibri"/>
              </a:rPr>
              <a:t> </a:t>
            </a:r>
            <a:r>
              <a:rPr lang="en-GB" dirty="0">
                <a:cs typeface="Calibri"/>
              </a:rPr>
              <a:t>customer</a:t>
            </a:r>
            <a:r>
              <a:rPr lang="en-GB" spc="-35" dirty="0">
                <a:cs typeface="Calibri"/>
              </a:rPr>
              <a:t> </a:t>
            </a:r>
            <a:r>
              <a:rPr lang="en-GB" spc="-10" dirty="0" err="1">
                <a:cs typeface="Calibri"/>
              </a:rPr>
              <a:t>behavior</a:t>
            </a:r>
            <a:r>
              <a:rPr lang="en-GB" spc="-85" dirty="0">
                <a:cs typeface="Calibri"/>
              </a:rPr>
              <a:t> </a:t>
            </a:r>
            <a:r>
              <a:rPr lang="en-GB" dirty="0">
                <a:cs typeface="Calibri"/>
              </a:rPr>
              <a:t>across</a:t>
            </a:r>
            <a:r>
              <a:rPr lang="en-GB" spc="-40" dirty="0">
                <a:cs typeface="Calibri"/>
              </a:rPr>
              <a:t> </a:t>
            </a:r>
            <a:r>
              <a:rPr lang="en-GB" dirty="0">
                <a:cs typeface="Calibri"/>
              </a:rPr>
              <a:t>diverse</a:t>
            </a:r>
            <a:r>
              <a:rPr lang="en-GB" spc="-30" dirty="0">
                <a:cs typeface="Calibri"/>
              </a:rPr>
              <a:t> </a:t>
            </a:r>
            <a:r>
              <a:rPr lang="en-GB" spc="-10" dirty="0">
                <a:cs typeface="Calibri"/>
              </a:rPr>
              <a:t>locations </a:t>
            </a:r>
            <a:r>
              <a:rPr lang="en-GB" dirty="0">
                <a:cs typeface="Calibri"/>
              </a:rPr>
              <a:t>unveils</a:t>
            </a:r>
            <a:r>
              <a:rPr lang="en-GB" spc="-40" dirty="0">
                <a:cs typeface="Calibri"/>
              </a:rPr>
              <a:t> </a:t>
            </a:r>
            <a:r>
              <a:rPr lang="en-GB" dirty="0">
                <a:cs typeface="Calibri"/>
              </a:rPr>
              <a:t>a</a:t>
            </a:r>
            <a:r>
              <a:rPr lang="en-GB" spc="-40" dirty="0">
                <a:cs typeface="Calibri"/>
              </a:rPr>
              <a:t> </a:t>
            </a:r>
            <a:r>
              <a:rPr lang="en-GB" spc="-10" dirty="0">
                <a:cs typeface="Calibri"/>
              </a:rPr>
              <a:t>captivating</a:t>
            </a:r>
            <a:r>
              <a:rPr lang="en-GB" spc="-50" dirty="0">
                <a:cs typeface="Calibri"/>
              </a:rPr>
              <a:t> </a:t>
            </a:r>
            <a:r>
              <a:rPr lang="en-GB" spc="-10" dirty="0">
                <a:cs typeface="Calibri"/>
              </a:rPr>
              <a:t>narrative</a:t>
            </a:r>
            <a:r>
              <a:rPr lang="en-GB" spc="-20" dirty="0">
                <a:cs typeface="Calibri"/>
              </a:rPr>
              <a:t> </a:t>
            </a:r>
            <a:r>
              <a:rPr lang="en-GB" dirty="0">
                <a:cs typeface="Calibri"/>
              </a:rPr>
              <a:t>-</a:t>
            </a:r>
            <a:r>
              <a:rPr lang="en-GB" spc="-60" dirty="0">
                <a:cs typeface="Calibri"/>
              </a:rPr>
              <a:t> </a:t>
            </a:r>
            <a:r>
              <a:rPr lang="en-GB" dirty="0">
                <a:cs typeface="Calibri"/>
              </a:rPr>
              <a:t>specific</a:t>
            </a:r>
            <a:r>
              <a:rPr lang="en-GB" spc="-50" dirty="0">
                <a:cs typeface="Calibri"/>
              </a:rPr>
              <a:t> </a:t>
            </a:r>
            <a:r>
              <a:rPr lang="en-GB" dirty="0">
                <a:cs typeface="Calibri"/>
              </a:rPr>
              <a:t>film</a:t>
            </a:r>
            <a:r>
              <a:rPr lang="en-GB" spc="-50" dirty="0">
                <a:cs typeface="Calibri"/>
              </a:rPr>
              <a:t> </a:t>
            </a:r>
            <a:r>
              <a:rPr lang="en-GB" spc="-10" dirty="0">
                <a:cs typeface="Calibri"/>
              </a:rPr>
              <a:t>categories</a:t>
            </a:r>
            <a:r>
              <a:rPr lang="en-GB" spc="-55" dirty="0">
                <a:cs typeface="Calibri"/>
              </a:rPr>
              <a:t> </a:t>
            </a:r>
            <a:r>
              <a:rPr lang="en-GB" dirty="0">
                <a:cs typeface="Calibri"/>
              </a:rPr>
              <a:t>witness</a:t>
            </a:r>
            <a:r>
              <a:rPr lang="en-GB" spc="-55" dirty="0">
                <a:cs typeface="Calibri"/>
              </a:rPr>
              <a:t> </a:t>
            </a:r>
            <a:r>
              <a:rPr lang="en-GB" dirty="0">
                <a:cs typeface="Calibri"/>
              </a:rPr>
              <a:t>a</a:t>
            </a:r>
            <a:r>
              <a:rPr lang="en-GB" spc="-35" dirty="0">
                <a:cs typeface="Calibri"/>
              </a:rPr>
              <a:t> </a:t>
            </a:r>
            <a:r>
              <a:rPr lang="en-GB" dirty="0">
                <a:cs typeface="Calibri"/>
              </a:rPr>
              <a:t>surge</a:t>
            </a:r>
            <a:r>
              <a:rPr lang="en-GB" spc="-60" dirty="0">
                <a:cs typeface="Calibri"/>
              </a:rPr>
              <a:t> </a:t>
            </a:r>
            <a:r>
              <a:rPr lang="en-GB" spc="-25" dirty="0">
                <a:cs typeface="Calibri"/>
              </a:rPr>
              <a:t>in </a:t>
            </a:r>
            <a:r>
              <a:rPr lang="en-GB" dirty="0">
                <a:cs typeface="Calibri"/>
              </a:rPr>
              <a:t>demand</a:t>
            </a:r>
            <a:r>
              <a:rPr lang="en-GB" spc="-55" dirty="0">
                <a:cs typeface="Calibri"/>
              </a:rPr>
              <a:t> </a:t>
            </a:r>
            <a:r>
              <a:rPr lang="en-GB" dirty="0">
                <a:cs typeface="Calibri"/>
              </a:rPr>
              <a:t>during</a:t>
            </a:r>
            <a:r>
              <a:rPr lang="en-GB" spc="-55" dirty="0">
                <a:cs typeface="Calibri"/>
              </a:rPr>
              <a:t> </a:t>
            </a:r>
            <a:r>
              <a:rPr lang="en-GB" dirty="0">
                <a:cs typeface="Calibri"/>
              </a:rPr>
              <a:t>distinct</a:t>
            </a:r>
            <a:r>
              <a:rPr lang="en-GB" spc="-55" dirty="0">
                <a:cs typeface="Calibri"/>
              </a:rPr>
              <a:t> </a:t>
            </a:r>
            <a:r>
              <a:rPr lang="en-GB" dirty="0">
                <a:cs typeface="Calibri"/>
              </a:rPr>
              <a:t>seasons.</a:t>
            </a:r>
            <a:r>
              <a:rPr lang="en-GB" spc="-25" dirty="0">
                <a:cs typeface="Calibri"/>
              </a:rPr>
              <a:t> </a:t>
            </a:r>
            <a:r>
              <a:rPr lang="en-GB" dirty="0">
                <a:cs typeface="Calibri"/>
              </a:rPr>
              <a:t>This</a:t>
            </a:r>
            <a:r>
              <a:rPr lang="en-GB" spc="-65" dirty="0">
                <a:cs typeface="Calibri"/>
              </a:rPr>
              <a:t> </a:t>
            </a:r>
            <a:r>
              <a:rPr lang="en-GB" dirty="0">
                <a:cs typeface="Calibri"/>
              </a:rPr>
              <a:t>chart</a:t>
            </a:r>
            <a:r>
              <a:rPr lang="en-GB" spc="-65" dirty="0">
                <a:cs typeface="Calibri"/>
              </a:rPr>
              <a:t> </a:t>
            </a:r>
            <a:r>
              <a:rPr lang="en-GB" dirty="0">
                <a:cs typeface="Calibri"/>
              </a:rPr>
              <a:t>elegantly</a:t>
            </a:r>
            <a:r>
              <a:rPr lang="en-GB" spc="-55" dirty="0">
                <a:cs typeface="Calibri"/>
              </a:rPr>
              <a:t> </a:t>
            </a:r>
            <a:r>
              <a:rPr lang="en-GB" spc="-10" dirty="0">
                <a:cs typeface="Calibri"/>
              </a:rPr>
              <a:t>illustrates</a:t>
            </a:r>
            <a:r>
              <a:rPr lang="en-GB" spc="-60" dirty="0">
                <a:cs typeface="Calibri"/>
              </a:rPr>
              <a:t> </a:t>
            </a:r>
            <a:r>
              <a:rPr lang="en-GB" spc="-10" dirty="0">
                <a:cs typeface="Calibri"/>
              </a:rPr>
              <a:t>these </a:t>
            </a:r>
            <a:r>
              <a:rPr lang="en-GB" dirty="0">
                <a:cs typeface="Calibri"/>
              </a:rPr>
              <a:t>fluctuations,</a:t>
            </a:r>
            <a:r>
              <a:rPr lang="en-GB" spc="-60" dirty="0">
                <a:cs typeface="Calibri"/>
              </a:rPr>
              <a:t> </a:t>
            </a:r>
            <a:r>
              <a:rPr lang="en-GB" dirty="0">
                <a:cs typeface="Calibri"/>
              </a:rPr>
              <a:t>with</a:t>
            </a:r>
            <a:r>
              <a:rPr lang="en-GB" spc="-65" dirty="0">
                <a:cs typeface="Calibri"/>
              </a:rPr>
              <a:t> </a:t>
            </a:r>
            <a:r>
              <a:rPr lang="en-GB" dirty="0">
                <a:cs typeface="Calibri"/>
              </a:rPr>
              <a:t>an</a:t>
            </a:r>
            <a:r>
              <a:rPr lang="en-GB" spc="-35" dirty="0">
                <a:cs typeface="Calibri"/>
              </a:rPr>
              <a:t> </a:t>
            </a:r>
            <a:r>
              <a:rPr lang="en-GB" spc="-10" dirty="0">
                <a:cs typeface="Calibri"/>
              </a:rPr>
              <a:t>unmistakable</a:t>
            </a:r>
            <a:r>
              <a:rPr lang="en-GB" spc="-35" dirty="0">
                <a:cs typeface="Calibri"/>
              </a:rPr>
              <a:t> </a:t>
            </a:r>
            <a:r>
              <a:rPr lang="en-GB" spc="-20" dirty="0">
                <a:cs typeface="Calibri"/>
              </a:rPr>
              <a:t>pattern</a:t>
            </a:r>
            <a:r>
              <a:rPr lang="en-GB" spc="-60" dirty="0">
                <a:cs typeface="Calibri"/>
              </a:rPr>
              <a:t> </a:t>
            </a:r>
            <a:r>
              <a:rPr lang="en-GB" dirty="0">
                <a:cs typeface="Calibri"/>
              </a:rPr>
              <a:t>emerging.</a:t>
            </a:r>
            <a:r>
              <a:rPr lang="en-GB" spc="-55" dirty="0">
                <a:cs typeface="Calibri"/>
              </a:rPr>
              <a:t> </a:t>
            </a:r>
            <a:r>
              <a:rPr lang="en-GB" spc="-20" dirty="0">
                <a:cs typeface="Calibri"/>
              </a:rPr>
              <a:t>Notably,</a:t>
            </a:r>
            <a:r>
              <a:rPr lang="en-GB" spc="-55" dirty="0">
                <a:cs typeface="Calibri"/>
              </a:rPr>
              <a:t> </a:t>
            </a:r>
            <a:r>
              <a:rPr lang="en-GB" spc="-20" dirty="0">
                <a:cs typeface="Calibri"/>
              </a:rPr>
              <a:t>more</a:t>
            </a:r>
            <a:r>
              <a:rPr lang="en-GB" dirty="0">
                <a:cs typeface="Calibri"/>
              </a:rPr>
              <a:t> </a:t>
            </a:r>
            <a:r>
              <a:rPr lang="en-GB" spc="-10" dirty="0">
                <a:cs typeface="Calibri"/>
              </a:rPr>
              <a:t>customers</a:t>
            </a:r>
            <a:r>
              <a:rPr lang="en-GB" spc="-70" dirty="0">
                <a:cs typeface="Calibri"/>
              </a:rPr>
              <a:t> </a:t>
            </a:r>
            <a:r>
              <a:rPr lang="en-GB" dirty="0">
                <a:cs typeface="Calibri"/>
              </a:rPr>
              <a:t>engage</a:t>
            </a:r>
            <a:r>
              <a:rPr lang="en-GB" spc="-40" dirty="0">
                <a:cs typeface="Calibri"/>
              </a:rPr>
              <a:t> </a:t>
            </a:r>
            <a:r>
              <a:rPr lang="en-GB" dirty="0">
                <a:cs typeface="Calibri"/>
              </a:rPr>
              <a:t>in</a:t>
            </a:r>
            <a:r>
              <a:rPr lang="en-GB" spc="-60" dirty="0">
                <a:cs typeface="Calibri"/>
              </a:rPr>
              <a:t> </a:t>
            </a:r>
            <a:r>
              <a:rPr lang="en-GB" spc="-10" dirty="0">
                <a:cs typeface="Calibri"/>
              </a:rPr>
              <a:t>film-</a:t>
            </a:r>
            <a:r>
              <a:rPr lang="en-GB" dirty="0">
                <a:cs typeface="Calibri"/>
              </a:rPr>
              <a:t>watching</a:t>
            </a:r>
            <a:r>
              <a:rPr lang="en-GB" spc="-55" dirty="0">
                <a:cs typeface="Calibri"/>
              </a:rPr>
              <a:t> </a:t>
            </a:r>
            <a:r>
              <a:rPr lang="en-GB" dirty="0">
                <a:cs typeface="Calibri"/>
              </a:rPr>
              <a:t>activities</a:t>
            </a:r>
            <a:r>
              <a:rPr lang="en-GB" spc="-40" dirty="0">
                <a:cs typeface="Calibri"/>
              </a:rPr>
              <a:t> </a:t>
            </a:r>
            <a:r>
              <a:rPr lang="en-GB" dirty="0">
                <a:cs typeface="Calibri"/>
              </a:rPr>
              <a:t>during</a:t>
            </a:r>
            <a:r>
              <a:rPr lang="en-GB" spc="-55" dirty="0">
                <a:cs typeface="Calibri"/>
              </a:rPr>
              <a:t> </a:t>
            </a:r>
            <a:r>
              <a:rPr lang="en-GB" dirty="0">
                <a:cs typeface="Calibri"/>
              </a:rPr>
              <a:t>the</a:t>
            </a:r>
            <a:r>
              <a:rPr lang="en-GB" spc="-45" dirty="0">
                <a:cs typeface="Calibri"/>
              </a:rPr>
              <a:t> </a:t>
            </a:r>
            <a:r>
              <a:rPr lang="en-GB" dirty="0">
                <a:cs typeface="Calibri"/>
              </a:rPr>
              <a:t>sixth</a:t>
            </a:r>
            <a:r>
              <a:rPr lang="en-GB" spc="-70" dirty="0">
                <a:cs typeface="Calibri"/>
              </a:rPr>
              <a:t> </a:t>
            </a:r>
            <a:r>
              <a:rPr lang="en-GB" dirty="0">
                <a:cs typeface="Calibri"/>
              </a:rPr>
              <a:t>month</a:t>
            </a:r>
            <a:r>
              <a:rPr lang="en-GB" spc="-45" dirty="0">
                <a:cs typeface="Calibri"/>
              </a:rPr>
              <a:t> </a:t>
            </a:r>
            <a:r>
              <a:rPr lang="en-GB" dirty="0">
                <a:cs typeface="Calibri"/>
              </a:rPr>
              <a:t>(July)</a:t>
            </a:r>
            <a:r>
              <a:rPr lang="en-GB" spc="-65" dirty="0">
                <a:cs typeface="Calibri"/>
              </a:rPr>
              <a:t> </a:t>
            </a:r>
            <a:r>
              <a:rPr lang="en-GB" spc="-25" dirty="0">
                <a:cs typeface="Calibri"/>
              </a:rPr>
              <a:t>and </a:t>
            </a:r>
            <a:r>
              <a:rPr lang="en-GB" dirty="0">
                <a:cs typeface="Calibri"/>
              </a:rPr>
              <a:t>the</a:t>
            </a:r>
            <a:r>
              <a:rPr lang="en-GB" spc="-40" dirty="0">
                <a:cs typeface="Calibri"/>
              </a:rPr>
              <a:t> </a:t>
            </a:r>
            <a:r>
              <a:rPr lang="en-GB" dirty="0">
                <a:cs typeface="Calibri"/>
              </a:rPr>
              <a:t>eighth</a:t>
            </a:r>
            <a:r>
              <a:rPr lang="en-GB" spc="-65" dirty="0">
                <a:cs typeface="Calibri"/>
              </a:rPr>
              <a:t> </a:t>
            </a:r>
            <a:r>
              <a:rPr lang="en-GB" dirty="0">
                <a:cs typeface="Calibri"/>
              </a:rPr>
              <a:t>month</a:t>
            </a:r>
            <a:r>
              <a:rPr lang="en-GB" spc="-40" dirty="0">
                <a:cs typeface="Calibri"/>
              </a:rPr>
              <a:t> </a:t>
            </a:r>
            <a:r>
              <a:rPr lang="en-GB" dirty="0">
                <a:cs typeface="Calibri"/>
              </a:rPr>
              <a:t>(October),</a:t>
            </a:r>
            <a:r>
              <a:rPr lang="en-GB" spc="-40" dirty="0">
                <a:cs typeface="Calibri"/>
              </a:rPr>
              <a:t> </a:t>
            </a:r>
            <a:r>
              <a:rPr lang="en-GB" dirty="0">
                <a:cs typeface="Calibri"/>
              </a:rPr>
              <a:t>marking</a:t>
            </a:r>
            <a:r>
              <a:rPr lang="en-GB" spc="-50" dirty="0">
                <a:cs typeface="Calibri"/>
              </a:rPr>
              <a:t> </a:t>
            </a:r>
            <a:r>
              <a:rPr lang="en-GB" dirty="0">
                <a:cs typeface="Calibri"/>
              </a:rPr>
              <a:t>these</a:t>
            </a:r>
            <a:r>
              <a:rPr lang="en-GB" spc="-35" dirty="0">
                <a:cs typeface="Calibri"/>
              </a:rPr>
              <a:t> </a:t>
            </a:r>
            <a:r>
              <a:rPr lang="en-GB" dirty="0">
                <a:cs typeface="Calibri"/>
              </a:rPr>
              <a:t>periods</a:t>
            </a:r>
            <a:r>
              <a:rPr lang="en-GB" spc="-60" dirty="0">
                <a:cs typeface="Calibri"/>
              </a:rPr>
              <a:t> </a:t>
            </a:r>
            <a:r>
              <a:rPr lang="en-GB" dirty="0">
                <a:cs typeface="Calibri"/>
              </a:rPr>
              <a:t>as</a:t>
            </a:r>
            <a:r>
              <a:rPr lang="en-GB" spc="-60" dirty="0">
                <a:cs typeface="Calibri"/>
              </a:rPr>
              <a:t> </a:t>
            </a:r>
            <a:r>
              <a:rPr lang="en-GB" dirty="0">
                <a:cs typeface="Calibri"/>
              </a:rPr>
              <a:t>peak</a:t>
            </a:r>
            <a:r>
              <a:rPr lang="en-GB" spc="-30" dirty="0">
                <a:cs typeface="Calibri"/>
              </a:rPr>
              <a:t> </a:t>
            </a:r>
            <a:r>
              <a:rPr lang="en-GB" dirty="0">
                <a:cs typeface="Calibri"/>
              </a:rPr>
              <a:t>seasons</a:t>
            </a:r>
            <a:r>
              <a:rPr lang="en-GB" spc="-65" dirty="0">
                <a:cs typeface="Calibri"/>
              </a:rPr>
              <a:t> </a:t>
            </a:r>
            <a:r>
              <a:rPr lang="en-GB" dirty="0">
                <a:cs typeface="Calibri"/>
              </a:rPr>
              <a:t>for</a:t>
            </a:r>
            <a:r>
              <a:rPr lang="en-GB" spc="-65" dirty="0">
                <a:cs typeface="Calibri"/>
              </a:rPr>
              <a:t> </a:t>
            </a:r>
            <a:r>
              <a:rPr lang="en-GB" spc="-10" dirty="0">
                <a:cs typeface="Calibri"/>
              </a:rPr>
              <a:t>movie </a:t>
            </a:r>
            <a:r>
              <a:rPr lang="en-GB" dirty="0">
                <a:cs typeface="Calibri"/>
              </a:rPr>
              <a:t>rentals.</a:t>
            </a:r>
            <a:r>
              <a:rPr lang="en-GB" spc="-75" dirty="0">
                <a:cs typeface="Calibri"/>
              </a:rPr>
              <a:t> </a:t>
            </a:r>
            <a:r>
              <a:rPr lang="en-GB" spc="-25" dirty="0">
                <a:cs typeface="Calibri"/>
              </a:rPr>
              <a:t>Conversely,</a:t>
            </a:r>
            <a:r>
              <a:rPr lang="en-GB" spc="-65" dirty="0">
                <a:cs typeface="Calibri"/>
              </a:rPr>
              <a:t> </a:t>
            </a:r>
            <a:r>
              <a:rPr lang="en-GB" dirty="0">
                <a:cs typeface="Calibri"/>
              </a:rPr>
              <a:t>customer</a:t>
            </a:r>
            <a:r>
              <a:rPr lang="en-GB" spc="-60" dirty="0">
                <a:cs typeface="Calibri"/>
              </a:rPr>
              <a:t> </a:t>
            </a:r>
            <a:r>
              <a:rPr lang="en-GB" spc="-10" dirty="0">
                <a:cs typeface="Calibri"/>
              </a:rPr>
              <a:t>engagement</a:t>
            </a:r>
            <a:r>
              <a:rPr lang="en-GB" spc="-60" dirty="0">
                <a:cs typeface="Calibri"/>
              </a:rPr>
              <a:t> </a:t>
            </a:r>
            <a:r>
              <a:rPr lang="en-GB" dirty="0">
                <a:cs typeface="Calibri"/>
              </a:rPr>
              <a:t>tends</a:t>
            </a:r>
            <a:r>
              <a:rPr lang="en-GB" spc="-65" dirty="0">
                <a:cs typeface="Calibri"/>
              </a:rPr>
              <a:t> </a:t>
            </a:r>
            <a:r>
              <a:rPr lang="en-GB" dirty="0">
                <a:cs typeface="Calibri"/>
              </a:rPr>
              <a:t>to</a:t>
            </a:r>
            <a:r>
              <a:rPr lang="en-GB" spc="-75" dirty="0">
                <a:cs typeface="Calibri"/>
              </a:rPr>
              <a:t> </a:t>
            </a:r>
            <a:r>
              <a:rPr lang="en-GB" dirty="0">
                <a:cs typeface="Calibri"/>
              </a:rPr>
              <a:t>wane</a:t>
            </a:r>
            <a:r>
              <a:rPr lang="en-GB" spc="-60" dirty="0">
                <a:cs typeface="Calibri"/>
              </a:rPr>
              <a:t> </a:t>
            </a:r>
            <a:r>
              <a:rPr lang="en-GB" dirty="0">
                <a:cs typeface="Calibri"/>
              </a:rPr>
              <a:t>during</a:t>
            </a:r>
            <a:r>
              <a:rPr lang="en-GB" spc="-75" dirty="0">
                <a:cs typeface="Calibri"/>
              </a:rPr>
              <a:t> </a:t>
            </a:r>
            <a:r>
              <a:rPr lang="en-GB" dirty="0">
                <a:cs typeface="Calibri"/>
              </a:rPr>
              <a:t>the</a:t>
            </a:r>
            <a:r>
              <a:rPr lang="en-GB" spc="-60" dirty="0">
                <a:cs typeface="Calibri"/>
              </a:rPr>
              <a:t> </a:t>
            </a:r>
            <a:r>
              <a:rPr lang="en-GB" spc="-10" dirty="0">
                <a:cs typeface="Calibri"/>
              </a:rPr>
              <a:t>second </a:t>
            </a:r>
            <a:r>
              <a:rPr lang="en-GB" dirty="0">
                <a:cs typeface="Calibri"/>
              </a:rPr>
              <a:t>month</a:t>
            </a:r>
            <a:r>
              <a:rPr lang="en-GB" spc="-75" dirty="0">
                <a:cs typeface="Calibri"/>
              </a:rPr>
              <a:t> </a:t>
            </a:r>
            <a:r>
              <a:rPr lang="en-GB" dirty="0">
                <a:cs typeface="Calibri"/>
              </a:rPr>
              <a:t>(February),</a:t>
            </a:r>
            <a:r>
              <a:rPr lang="en-GB" spc="-45" dirty="0">
                <a:cs typeface="Calibri"/>
              </a:rPr>
              <a:t> </a:t>
            </a:r>
            <a:r>
              <a:rPr lang="en-GB" dirty="0" err="1">
                <a:cs typeface="Calibri"/>
              </a:rPr>
              <a:t>signaling</a:t>
            </a:r>
            <a:r>
              <a:rPr lang="en-GB" spc="-55" dirty="0">
                <a:cs typeface="Calibri"/>
              </a:rPr>
              <a:t> </a:t>
            </a:r>
            <a:r>
              <a:rPr lang="en-GB" dirty="0">
                <a:cs typeface="Calibri"/>
              </a:rPr>
              <a:t>lower</a:t>
            </a:r>
            <a:r>
              <a:rPr lang="en-GB" spc="-65" dirty="0">
                <a:cs typeface="Calibri"/>
              </a:rPr>
              <a:t> </a:t>
            </a:r>
            <a:r>
              <a:rPr lang="en-GB" spc="-10" dirty="0">
                <a:cs typeface="Calibri"/>
              </a:rPr>
              <a:t>viewership.</a:t>
            </a:r>
            <a:endParaRPr lang="en-GB" dirty="0">
              <a:cs typeface="Calibri"/>
            </a:endParaRPr>
          </a:p>
        </p:txBody>
      </p:sp>
    </p:spTree>
    <p:extLst>
      <p:ext uri="{BB962C8B-B14F-4D97-AF65-F5344CB8AC3E}">
        <p14:creationId xmlns:p14="http://schemas.microsoft.com/office/powerpoint/2010/main" val="2590004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6">
            <a:extLst>
              <a:ext uri="{FF2B5EF4-FFF2-40B4-BE49-F238E27FC236}">
                <a16:creationId xmlns:a16="http://schemas.microsoft.com/office/drawing/2014/main" id="{DC7D02CC-52AD-4805-964F-E0A7618CC334}"/>
              </a:ext>
            </a:extLst>
          </p:cNvPr>
          <p:cNvPicPr/>
          <p:nvPr/>
        </p:nvPicPr>
        <p:blipFill>
          <a:blip r:embed="rId2" cstate="print"/>
          <a:stretch>
            <a:fillRect/>
          </a:stretch>
        </p:blipFill>
        <p:spPr>
          <a:xfrm>
            <a:off x="217574" y="997527"/>
            <a:ext cx="6063154" cy="4673600"/>
          </a:xfrm>
          <a:prstGeom prst="rect">
            <a:avLst/>
          </a:prstGeom>
        </p:spPr>
      </p:pic>
      <p:sp>
        <p:nvSpPr>
          <p:cNvPr id="4" name="TextBox 3">
            <a:extLst>
              <a:ext uri="{FF2B5EF4-FFF2-40B4-BE49-F238E27FC236}">
                <a16:creationId xmlns:a16="http://schemas.microsoft.com/office/drawing/2014/main" id="{8A703B42-B1D6-46ED-B680-C03F43EC4EAA}"/>
              </a:ext>
            </a:extLst>
          </p:cNvPr>
          <p:cNvSpPr txBox="1"/>
          <p:nvPr/>
        </p:nvSpPr>
        <p:spPr>
          <a:xfrm>
            <a:off x="7075055" y="406400"/>
            <a:ext cx="2586181" cy="5909310"/>
          </a:xfrm>
          <a:prstGeom prst="rect">
            <a:avLst/>
          </a:prstGeom>
          <a:noFill/>
        </p:spPr>
        <p:txBody>
          <a:bodyPr wrap="square" rtlCol="0">
            <a:spAutoFit/>
          </a:bodyPr>
          <a:lstStyle/>
          <a:p>
            <a:r>
              <a:rPr lang="en-GB" dirty="0">
                <a:cs typeface="Calibri"/>
              </a:rPr>
              <a:t>For</a:t>
            </a:r>
            <a:r>
              <a:rPr lang="en-GB" spc="-55" dirty="0">
                <a:cs typeface="Calibri"/>
              </a:rPr>
              <a:t> </a:t>
            </a:r>
            <a:r>
              <a:rPr lang="en-GB" spc="-10" dirty="0">
                <a:cs typeface="Calibri"/>
              </a:rPr>
              <a:t>keeping</a:t>
            </a:r>
            <a:r>
              <a:rPr lang="en-GB" spc="-75" dirty="0">
                <a:cs typeface="Calibri"/>
              </a:rPr>
              <a:t> </a:t>
            </a:r>
            <a:r>
              <a:rPr lang="en-GB" dirty="0">
                <a:cs typeface="Calibri"/>
              </a:rPr>
              <a:t>financial</a:t>
            </a:r>
            <a:r>
              <a:rPr lang="en-GB" spc="-55" dirty="0">
                <a:cs typeface="Calibri"/>
              </a:rPr>
              <a:t> </a:t>
            </a:r>
            <a:r>
              <a:rPr lang="en-GB" spc="-20" dirty="0">
                <a:cs typeface="Calibri"/>
              </a:rPr>
              <a:t>stability,</a:t>
            </a:r>
            <a:r>
              <a:rPr lang="en-GB" spc="-55" dirty="0">
                <a:cs typeface="Calibri"/>
              </a:rPr>
              <a:t> </a:t>
            </a:r>
            <a:r>
              <a:rPr lang="en-GB" dirty="0">
                <a:cs typeface="Calibri"/>
              </a:rPr>
              <a:t>the</a:t>
            </a:r>
            <a:r>
              <a:rPr lang="en-GB" spc="-75" dirty="0">
                <a:cs typeface="Calibri"/>
              </a:rPr>
              <a:t> </a:t>
            </a:r>
            <a:r>
              <a:rPr lang="en-GB" dirty="0">
                <a:cs typeface="Calibri"/>
              </a:rPr>
              <a:t>rental</a:t>
            </a:r>
            <a:r>
              <a:rPr lang="en-GB" spc="-80" dirty="0">
                <a:cs typeface="Calibri"/>
              </a:rPr>
              <a:t> </a:t>
            </a:r>
            <a:r>
              <a:rPr lang="en-GB" dirty="0">
                <a:cs typeface="Calibri"/>
              </a:rPr>
              <a:t>store</a:t>
            </a:r>
            <a:r>
              <a:rPr lang="en-GB" spc="-70" dirty="0">
                <a:cs typeface="Calibri"/>
              </a:rPr>
              <a:t> </a:t>
            </a:r>
            <a:r>
              <a:rPr lang="en-GB" dirty="0">
                <a:cs typeface="Calibri"/>
              </a:rPr>
              <a:t>faces</a:t>
            </a:r>
            <a:r>
              <a:rPr lang="en-GB" spc="-75" dirty="0">
                <a:cs typeface="Calibri"/>
              </a:rPr>
              <a:t> </a:t>
            </a:r>
            <a:r>
              <a:rPr lang="en-GB" dirty="0">
                <a:cs typeface="Calibri"/>
              </a:rPr>
              <a:t>the</a:t>
            </a:r>
            <a:r>
              <a:rPr lang="en-GB" spc="-50" dirty="0">
                <a:cs typeface="Calibri"/>
              </a:rPr>
              <a:t> </a:t>
            </a:r>
            <a:r>
              <a:rPr lang="en-GB" dirty="0">
                <a:cs typeface="Calibri"/>
              </a:rPr>
              <a:t>essential</a:t>
            </a:r>
            <a:r>
              <a:rPr lang="en-GB" spc="-50" dirty="0">
                <a:cs typeface="Calibri"/>
              </a:rPr>
              <a:t> </a:t>
            </a:r>
            <a:r>
              <a:rPr lang="en-GB" dirty="0">
                <a:cs typeface="Calibri"/>
              </a:rPr>
              <a:t>task</a:t>
            </a:r>
            <a:r>
              <a:rPr lang="en-GB" spc="-70" dirty="0">
                <a:cs typeface="Calibri"/>
              </a:rPr>
              <a:t> </a:t>
            </a:r>
            <a:r>
              <a:rPr lang="en-GB" spc="-25" dirty="0">
                <a:cs typeface="Calibri"/>
              </a:rPr>
              <a:t>of </a:t>
            </a:r>
            <a:r>
              <a:rPr lang="en-GB" dirty="0">
                <a:cs typeface="Calibri"/>
              </a:rPr>
              <a:t>striking</a:t>
            </a:r>
            <a:r>
              <a:rPr lang="en-GB" spc="-65" dirty="0">
                <a:cs typeface="Calibri"/>
              </a:rPr>
              <a:t> </a:t>
            </a:r>
            <a:r>
              <a:rPr lang="en-GB" dirty="0">
                <a:cs typeface="Calibri"/>
              </a:rPr>
              <a:t>a</a:t>
            </a:r>
            <a:r>
              <a:rPr lang="en-GB" spc="-45" dirty="0">
                <a:cs typeface="Calibri"/>
              </a:rPr>
              <a:t> </a:t>
            </a:r>
            <a:r>
              <a:rPr lang="en-GB" dirty="0">
                <a:cs typeface="Calibri"/>
              </a:rPr>
              <a:t>delicate</a:t>
            </a:r>
            <a:r>
              <a:rPr lang="en-GB" spc="-45" dirty="0">
                <a:cs typeface="Calibri"/>
              </a:rPr>
              <a:t> </a:t>
            </a:r>
            <a:r>
              <a:rPr lang="en-GB" dirty="0">
                <a:cs typeface="Calibri"/>
              </a:rPr>
              <a:t>balance.</a:t>
            </a:r>
            <a:r>
              <a:rPr lang="en-GB" spc="-70" dirty="0">
                <a:cs typeface="Calibri"/>
              </a:rPr>
              <a:t> </a:t>
            </a:r>
            <a:r>
              <a:rPr lang="en-GB" dirty="0">
                <a:cs typeface="Calibri"/>
              </a:rPr>
              <a:t>It</a:t>
            </a:r>
            <a:r>
              <a:rPr lang="en-GB" spc="-50" dirty="0">
                <a:cs typeface="Calibri"/>
              </a:rPr>
              <a:t> </a:t>
            </a:r>
            <a:r>
              <a:rPr lang="en-GB" dirty="0">
                <a:cs typeface="Calibri"/>
              </a:rPr>
              <a:t>involves</a:t>
            </a:r>
            <a:r>
              <a:rPr lang="en-GB" spc="-65" dirty="0">
                <a:cs typeface="Calibri"/>
              </a:rPr>
              <a:t> </a:t>
            </a:r>
            <a:r>
              <a:rPr lang="en-GB" spc="-10" dirty="0">
                <a:cs typeface="Calibri"/>
              </a:rPr>
              <a:t>offering</a:t>
            </a:r>
            <a:r>
              <a:rPr lang="en-GB" spc="-60" dirty="0">
                <a:cs typeface="Calibri"/>
              </a:rPr>
              <a:t> </a:t>
            </a:r>
            <a:r>
              <a:rPr lang="en-GB" dirty="0">
                <a:cs typeface="Calibri"/>
              </a:rPr>
              <a:t>a</a:t>
            </a:r>
            <a:r>
              <a:rPr lang="en-GB" spc="-50" dirty="0">
                <a:cs typeface="Calibri"/>
              </a:rPr>
              <a:t> </a:t>
            </a:r>
            <a:r>
              <a:rPr lang="en-GB" spc="-10" dirty="0">
                <a:cs typeface="Calibri"/>
              </a:rPr>
              <a:t>diverse</a:t>
            </a:r>
            <a:r>
              <a:rPr lang="en-GB" spc="-45" dirty="0">
                <a:cs typeface="Calibri"/>
              </a:rPr>
              <a:t> </a:t>
            </a:r>
            <a:r>
              <a:rPr lang="en-GB" dirty="0">
                <a:cs typeface="Calibri"/>
              </a:rPr>
              <a:t>film</a:t>
            </a:r>
            <a:r>
              <a:rPr lang="en-GB" spc="-45" dirty="0">
                <a:cs typeface="Calibri"/>
              </a:rPr>
              <a:t> </a:t>
            </a:r>
            <a:r>
              <a:rPr lang="en-GB" dirty="0">
                <a:cs typeface="Calibri"/>
              </a:rPr>
              <a:t>selection</a:t>
            </a:r>
            <a:r>
              <a:rPr lang="en-GB" spc="-60" dirty="0">
                <a:cs typeface="Calibri"/>
              </a:rPr>
              <a:t> </a:t>
            </a:r>
            <a:r>
              <a:rPr lang="en-GB" dirty="0">
                <a:cs typeface="Calibri"/>
              </a:rPr>
              <a:t>to</a:t>
            </a:r>
            <a:r>
              <a:rPr lang="en-GB" spc="-60" dirty="0">
                <a:cs typeface="Calibri"/>
              </a:rPr>
              <a:t> </a:t>
            </a:r>
            <a:r>
              <a:rPr lang="en-GB" spc="-20" dirty="0">
                <a:cs typeface="Calibri"/>
              </a:rPr>
              <a:t>meet </a:t>
            </a:r>
            <a:r>
              <a:rPr lang="en-GB" dirty="0">
                <a:cs typeface="Calibri"/>
              </a:rPr>
              <a:t>customer</a:t>
            </a:r>
            <a:r>
              <a:rPr lang="en-GB" spc="-50" dirty="0">
                <a:cs typeface="Calibri"/>
              </a:rPr>
              <a:t> </a:t>
            </a:r>
            <a:r>
              <a:rPr lang="en-GB" spc="-20" dirty="0">
                <a:cs typeface="Calibri"/>
              </a:rPr>
              <a:t>preferences</a:t>
            </a:r>
            <a:r>
              <a:rPr lang="en-GB" spc="-45" dirty="0">
                <a:cs typeface="Calibri"/>
              </a:rPr>
              <a:t> </a:t>
            </a:r>
            <a:r>
              <a:rPr lang="en-GB" dirty="0">
                <a:cs typeface="Calibri"/>
              </a:rPr>
              <a:t>while</a:t>
            </a:r>
            <a:r>
              <a:rPr lang="en-GB" spc="-25" dirty="0">
                <a:cs typeface="Calibri"/>
              </a:rPr>
              <a:t> </a:t>
            </a:r>
            <a:r>
              <a:rPr lang="en-GB" spc="-10" dirty="0">
                <a:cs typeface="Calibri"/>
              </a:rPr>
              <a:t>simultaneously</a:t>
            </a:r>
            <a:r>
              <a:rPr lang="en-GB" spc="-50" dirty="0">
                <a:cs typeface="Calibri"/>
              </a:rPr>
              <a:t> </a:t>
            </a:r>
            <a:r>
              <a:rPr lang="en-GB" dirty="0">
                <a:cs typeface="Calibri"/>
              </a:rPr>
              <a:t>managing</a:t>
            </a:r>
            <a:r>
              <a:rPr lang="en-GB" spc="-55" dirty="0">
                <a:cs typeface="Calibri"/>
              </a:rPr>
              <a:t> </a:t>
            </a:r>
            <a:r>
              <a:rPr lang="en-GB" dirty="0">
                <a:cs typeface="Calibri"/>
              </a:rPr>
              <a:t>replacement</a:t>
            </a:r>
            <a:r>
              <a:rPr lang="en-GB" spc="-25" dirty="0">
                <a:cs typeface="Calibri"/>
              </a:rPr>
              <a:t> </a:t>
            </a:r>
            <a:r>
              <a:rPr lang="en-GB" spc="-10" dirty="0">
                <a:cs typeface="Calibri"/>
              </a:rPr>
              <a:t>costs </a:t>
            </a:r>
            <a:r>
              <a:rPr lang="en-GB" spc="-25" dirty="0">
                <a:cs typeface="Calibri"/>
              </a:rPr>
              <a:t>effectively.</a:t>
            </a:r>
            <a:r>
              <a:rPr lang="en-GB" spc="-50" dirty="0">
                <a:cs typeface="Calibri"/>
              </a:rPr>
              <a:t> </a:t>
            </a:r>
            <a:r>
              <a:rPr lang="en-GB" dirty="0">
                <a:cs typeface="Calibri"/>
              </a:rPr>
              <a:t>Achieving</a:t>
            </a:r>
            <a:r>
              <a:rPr lang="en-GB" spc="-55" dirty="0">
                <a:cs typeface="Calibri"/>
              </a:rPr>
              <a:t> </a:t>
            </a:r>
            <a:r>
              <a:rPr lang="en-GB" dirty="0">
                <a:cs typeface="Calibri"/>
              </a:rPr>
              <a:t>this</a:t>
            </a:r>
            <a:r>
              <a:rPr lang="en-GB" spc="-45" dirty="0">
                <a:cs typeface="Calibri"/>
              </a:rPr>
              <a:t> </a:t>
            </a:r>
            <a:r>
              <a:rPr lang="en-GB" dirty="0">
                <a:cs typeface="Calibri"/>
              </a:rPr>
              <a:t>balance</a:t>
            </a:r>
            <a:r>
              <a:rPr lang="en-GB" spc="-20" dirty="0">
                <a:cs typeface="Calibri"/>
              </a:rPr>
              <a:t> </a:t>
            </a:r>
            <a:r>
              <a:rPr lang="en-GB" dirty="0">
                <a:cs typeface="Calibri"/>
              </a:rPr>
              <a:t>needs</a:t>
            </a:r>
            <a:r>
              <a:rPr lang="en-GB" spc="-45" dirty="0">
                <a:cs typeface="Calibri"/>
              </a:rPr>
              <a:t> </a:t>
            </a:r>
            <a:r>
              <a:rPr lang="en-GB" dirty="0">
                <a:cs typeface="Calibri"/>
              </a:rPr>
              <a:t>vigilant</a:t>
            </a:r>
            <a:r>
              <a:rPr lang="en-GB" spc="-65" dirty="0">
                <a:cs typeface="Calibri"/>
              </a:rPr>
              <a:t> </a:t>
            </a:r>
            <a:r>
              <a:rPr lang="en-GB" dirty="0">
                <a:cs typeface="Calibri"/>
              </a:rPr>
              <a:t>monitoring</a:t>
            </a:r>
            <a:r>
              <a:rPr lang="en-GB" spc="-55" dirty="0">
                <a:cs typeface="Calibri"/>
              </a:rPr>
              <a:t> </a:t>
            </a:r>
            <a:r>
              <a:rPr lang="en-GB" dirty="0">
                <a:cs typeface="Calibri"/>
              </a:rPr>
              <a:t>of</a:t>
            </a:r>
            <a:r>
              <a:rPr lang="en-GB" spc="-75" dirty="0">
                <a:cs typeface="Calibri"/>
              </a:rPr>
              <a:t> </a:t>
            </a:r>
            <a:r>
              <a:rPr lang="en-GB" dirty="0">
                <a:cs typeface="Calibri"/>
              </a:rPr>
              <a:t>damage</a:t>
            </a:r>
            <a:r>
              <a:rPr lang="en-GB" spc="-65" dirty="0">
                <a:cs typeface="Calibri"/>
              </a:rPr>
              <a:t> </a:t>
            </a:r>
            <a:r>
              <a:rPr lang="en-GB" spc="-10" dirty="0">
                <a:cs typeface="Calibri"/>
              </a:rPr>
              <a:t>rates, setting</a:t>
            </a:r>
            <a:r>
              <a:rPr lang="en-GB" spc="-50" dirty="0">
                <a:cs typeface="Calibri"/>
              </a:rPr>
              <a:t> </a:t>
            </a:r>
            <a:r>
              <a:rPr lang="en-GB" dirty="0">
                <a:cs typeface="Calibri"/>
              </a:rPr>
              <a:t>proper</a:t>
            </a:r>
            <a:r>
              <a:rPr lang="en-GB" spc="-40" dirty="0">
                <a:cs typeface="Calibri"/>
              </a:rPr>
              <a:t> </a:t>
            </a:r>
            <a:r>
              <a:rPr lang="en-GB" spc="-10" dirty="0">
                <a:cs typeface="Calibri"/>
              </a:rPr>
              <a:t>replacement</a:t>
            </a:r>
            <a:r>
              <a:rPr lang="en-GB" spc="-50" dirty="0">
                <a:cs typeface="Calibri"/>
              </a:rPr>
              <a:t> </a:t>
            </a:r>
            <a:r>
              <a:rPr lang="en-GB" dirty="0">
                <a:cs typeface="Calibri"/>
              </a:rPr>
              <a:t>fees</a:t>
            </a:r>
            <a:r>
              <a:rPr lang="en-GB" spc="-45" dirty="0">
                <a:cs typeface="Calibri"/>
              </a:rPr>
              <a:t> </a:t>
            </a:r>
            <a:r>
              <a:rPr lang="en-GB" dirty="0">
                <a:cs typeface="Calibri"/>
              </a:rPr>
              <a:t>that</a:t>
            </a:r>
            <a:r>
              <a:rPr lang="en-GB" spc="-40" dirty="0">
                <a:cs typeface="Calibri"/>
              </a:rPr>
              <a:t> </a:t>
            </a:r>
            <a:r>
              <a:rPr lang="en-GB" dirty="0">
                <a:cs typeface="Calibri"/>
              </a:rPr>
              <a:t>neither</a:t>
            </a:r>
            <a:r>
              <a:rPr lang="en-GB" spc="-65" dirty="0">
                <a:cs typeface="Calibri"/>
              </a:rPr>
              <a:t> </a:t>
            </a:r>
            <a:r>
              <a:rPr lang="en-GB" dirty="0">
                <a:cs typeface="Calibri"/>
              </a:rPr>
              <a:t>deter</a:t>
            </a:r>
            <a:r>
              <a:rPr lang="en-GB" spc="-60" dirty="0">
                <a:cs typeface="Calibri"/>
              </a:rPr>
              <a:t> </a:t>
            </a:r>
            <a:r>
              <a:rPr lang="en-GB" spc="-10" dirty="0">
                <a:cs typeface="Calibri"/>
              </a:rPr>
              <a:t>customers</a:t>
            </a:r>
            <a:r>
              <a:rPr lang="en-GB" spc="-45" dirty="0">
                <a:cs typeface="Calibri"/>
              </a:rPr>
              <a:t> </a:t>
            </a:r>
            <a:r>
              <a:rPr lang="en-GB" dirty="0">
                <a:cs typeface="Calibri"/>
              </a:rPr>
              <a:t>nor</a:t>
            </a:r>
            <a:r>
              <a:rPr lang="en-GB" spc="-45" dirty="0">
                <a:cs typeface="Calibri"/>
              </a:rPr>
              <a:t> </a:t>
            </a:r>
            <a:r>
              <a:rPr lang="en-GB" dirty="0">
                <a:cs typeface="Calibri"/>
              </a:rPr>
              <a:t>lead</a:t>
            </a:r>
            <a:r>
              <a:rPr lang="en-GB" spc="-75" dirty="0">
                <a:cs typeface="Calibri"/>
              </a:rPr>
              <a:t> </a:t>
            </a:r>
            <a:r>
              <a:rPr lang="en-GB" spc="-25" dirty="0">
                <a:cs typeface="Calibri"/>
              </a:rPr>
              <a:t>to </a:t>
            </a:r>
            <a:r>
              <a:rPr lang="en-GB" dirty="0">
                <a:cs typeface="Calibri"/>
              </a:rPr>
              <a:t>losses,</a:t>
            </a:r>
            <a:r>
              <a:rPr lang="en-GB" spc="-55" dirty="0">
                <a:cs typeface="Calibri"/>
              </a:rPr>
              <a:t> </a:t>
            </a:r>
            <a:r>
              <a:rPr lang="en-GB" dirty="0">
                <a:cs typeface="Calibri"/>
              </a:rPr>
              <a:t>and</a:t>
            </a:r>
            <a:r>
              <a:rPr lang="en-GB" spc="-70" dirty="0">
                <a:cs typeface="Calibri"/>
              </a:rPr>
              <a:t> </a:t>
            </a:r>
            <a:r>
              <a:rPr lang="en-GB" dirty="0">
                <a:cs typeface="Calibri"/>
              </a:rPr>
              <a:t>implementing</a:t>
            </a:r>
            <a:r>
              <a:rPr lang="en-GB" spc="-60" dirty="0">
                <a:cs typeface="Calibri"/>
              </a:rPr>
              <a:t> </a:t>
            </a:r>
            <a:r>
              <a:rPr lang="en-GB" spc="-10" dirty="0">
                <a:cs typeface="Calibri"/>
              </a:rPr>
              <a:t>preventive</a:t>
            </a:r>
            <a:r>
              <a:rPr lang="en-GB" spc="-70" dirty="0">
                <a:cs typeface="Calibri"/>
              </a:rPr>
              <a:t> </a:t>
            </a:r>
            <a:r>
              <a:rPr lang="en-GB" dirty="0">
                <a:cs typeface="Calibri"/>
              </a:rPr>
              <a:t>measures</a:t>
            </a:r>
            <a:r>
              <a:rPr lang="en-GB" spc="-45" dirty="0">
                <a:cs typeface="Calibri"/>
              </a:rPr>
              <a:t> </a:t>
            </a:r>
            <a:r>
              <a:rPr lang="en-GB" dirty="0">
                <a:cs typeface="Calibri"/>
              </a:rPr>
              <a:t>to</a:t>
            </a:r>
            <a:r>
              <a:rPr lang="en-GB" spc="-60" dirty="0">
                <a:cs typeface="Calibri"/>
              </a:rPr>
              <a:t> </a:t>
            </a:r>
            <a:r>
              <a:rPr lang="en-GB" dirty="0">
                <a:cs typeface="Calibri"/>
              </a:rPr>
              <a:t>curtail</a:t>
            </a:r>
            <a:r>
              <a:rPr lang="en-GB" spc="-65" dirty="0">
                <a:cs typeface="Calibri"/>
              </a:rPr>
              <a:t> </a:t>
            </a:r>
            <a:r>
              <a:rPr lang="en-GB" dirty="0">
                <a:cs typeface="Calibri"/>
              </a:rPr>
              <a:t>film</a:t>
            </a:r>
            <a:r>
              <a:rPr lang="en-GB" spc="-45" dirty="0">
                <a:cs typeface="Calibri"/>
              </a:rPr>
              <a:t> </a:t>
            </a:r>
            <a:r>
              <a:rPr lang="en-GB" spc="-10" dirty="0">
                <a:cs typeface="Calibri"/>
              </a:rPr>
              <a:t>losses.</a:t>
            </a:r>
            <a:endParaRPr lang="en-GB" dirty="0">
              <a:cs typeface="Calibri"/>
            </a:endParaRPr>
          </a:p>
          <a:p>
            <a:endParaRPr lang="hi-IN" dirty="0"/>
          </a:p>
        </p:txBody>
      </p:sp>
    </p:spTree>
    <p:extLst>
      <p:ext uri="{BB962C8B-B14F-4D97-AF65-F5344CB8AC3E}">
        <p14:creationId xmlns:p14="http://schemas.microsoft.com/office/powerpoint/2010/main" val="3998688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88778141-D0FF-4423-8426-B0B7A7747795}"/>
              </a:ext>
            </a:extLst>
          </p:cNvPr>
          <p:cNvPicPr/>
          <p:nvPr/>
        </p:nvPicPr>
        <p:blipFill>
          <a:blip r:embed="rId2" cstate="print"/>
          <a:stretch>
            <a:fillRect/>
          </a:stretch>
        </p:blipFill>
        <p:spPr>
          <a:xfrm>
            <a:off x="286328" y="319555"/>
            <a:ext cx="4581236" cy="2506772"/>
          </a:xfrm>
          <a:prstGeom prst="rect">
            <a:avLst/>
          </a:prstGeom>
        </p:spPr>
      </p:pic>
      <p:graphicFrame>
        <p:nvGraphicFramePr>
          <p:cNvPr id="5" name="object 7">
            <a:extLst>
              <a:ext uri="{FF2B5EF4-FFF2-40B4-BE49-F238E27FC236}">
                <a16:creationId xmlns:a16="http://schemas.microsoft.com/office/drawing/2014/main" id="{2DFA5D6E-00F8-412A-8F41-CDB196F93F03}"/>
              </a:ext>
            </a:extLst>
          </p:cNvPr>
          <p:cNvGraphicFramePr>
            <a:graphicFrameLocks noGrp="1"/>
          </p:cNvGraphicFramePr>
          <p:nvPr>
            <p:extLst>
              <p:ext uri="{D42A27DB-BD31-4B8C-83A1-F6EECF244321}">
                <p14:modId xmlns:p14="http://schemas.microsoft.com/office/powerpoint/2010/main" val="2301417461"/>
              </p:ext>
            </p:extLst>
          </p:nvPr>
        </p:nvGraphicFramePr>
        <p:xfrm>
          <a:off x="526473" y="2906166"/>
          <a:ext cx="4341090" cy="2912743"/>
        </p:xfrm>
        <a:graphic>
          <a:graphicData uri="http://schemas.openxmlformats.org/drawingml/2006/table">
            <a:tbl>
              <a:tblPr firstRow="1" bandRow="1">
                <a:tableStyleId>{2D5ABB26-0587-4C30-8999-92F81FD0307C}</a:tableStyleId>
              </a:tblPr>
              <a:tblGrid>
                <a:gridCol w="1374825">
                  <a:extLst>
                    <a:ext uri="{9D8B030D-6E8A-4147-A177-3AD203B41FA5}">
                      <a16:colId xmlns:a16="http://schemas.microsoft.com/office/drawing/2014/main" val="20000"/>
                    </a:ext>
                  </a:extLst>
                </a:gridCol>
                <a:gridCol w="1764247">
                  <a:extLst>
                    <a:ext uri="{9D8B030D-6E8A-4147-A177-3AD203B41FA5}">
                      <a16:colId xmlns:a16="http://schemas.microsoft.com/office/drawing/2014/main" val="20001"/>
                    </a:ext>
                  </a:extLst>
                </a:gridCol>
                <a:gridCol w="1202018">
                  <a:extLst>
                    <a:ext uri="{9D8B030D-6E8A-4147-A177-3AD203B41FA5}">
                      <a16:colId xmlns:a16="http://schemas.microsoft.com/office/drawing/2014/main" val="20002"/>
                    </a:ext>
                  </a:extLst>
                </a:gridCol>
              </a:tblGrid>
              <a:tr h="682046">
                <a:tc>
                  <a:txBody>
                    <a:bodyPr/>
                    <a:lstStyle/>
                    <a:p>
                      <a:pPr marL="69850">
                        <a:lnSpc>
                          <a:spcPct val="100000"/>
                        </a:lnSpc>
                        <a:spcBef>
                          <a:spcPts val="1000"/>
                        </a:spcBef>
                      </a:pPr>
                      <a:r>
                        <a:rPr sz="2000" b="1" dirty="0">
                          <a:solidFill>
                            <a:srgbClr val="FFFFFF"/>
                          </a:solidFill>
                          <a:latin typeface="Calibri"/>
                          <a:cs typeface="Calibri"/>
                        </a:rPr>
                        <a:t>payment</a:t>
                      </a:r>
                      <a:r>
                        <a:rPr sz="2000" b="1" spc="-60" dirty="0">
                          <a:solidFill>
                            <a:srgbClr val="FFFFFF"/>
                          </a:solidFill>
                          <a:latin typeface="Calibri"/>
                          <a:cs typeface="Calibri"/>
                        </a:rPr>
                        <a:t> </a:t>
                      </a:r>
                      <a:r>
                        <a:rPr sz="2000" b="1" spc="-10" dirty="0">
                          <a:solidFill>
                            <a:srgbClr val="FFFFFF"/>
                          </a:solidFill>
                          <a:latin typeface="Calibri"/>
                          <a:cs typeface="Calibri"/>
                        </a:rPr>
                        <a:t>month</a:t>
                      </a:r>
                      <a:endParaRPr sz="2000">
                        <a:latin typeface="Calibri"/>
                        <a:cs typeface="Calibri"/>
                      </a:endParaRPr>
                    </a:p>
                  </a:txBody>
                  <a:tcPr marL="0" marR="0" marT="127000" marB="0">
                    <a:lnR w="9525">
                      <a:solidFill>
                        <a:srgbClr val="FFFFFF"/>
                      </a:solidFill>
                      <a:prstDash val="solid"/>
                    </a:lnR>
                    <a:lnB w="19050">
                      <a:solidFill>
                        <a:srgbClr val="FFFFFF"/>
                      </a:solidFill>
                      <a:prstDash val="solid"/>
                    </a:lnB>
                    <a:solidFill>
                      <a:srgbClr val="FFC000"/>
                    </a:solidFill>
                  </a:tcPr>
                </a:tc>
                <a:tc>
                  <a:txBody>
                    <a:bodyPr/>
                    <a:lstStyle/>
                    <a:p>
                      <a:pPr marL="67945">
                        <a:lnSpc>
                          <a:spcPct val="100000"/>
                        </a:lnSpc>
                        <a:spcBef>
                          <a:spcPts val="1000"/>
                        </a:spcBef>
                      </a:pPr>
                      <a:r>
                        <a:rPr sz="2000" b="1" dirty="0">
                          <a:solidFill>
                            <a:srgbClr val="FFFFFF"/>
                          </a:solidFill>
                          <a:latin typeface="Calibri"/>
                          <a:cs typeface="Calibri"/>
                        </a:rPr>
                        <a:t>Loyal</a:t>
                      </a:r>
                      <a:r>
                        <a:rPr sz="2000" b="1" spc="-60" dirty="0">
                          <a:solidFill>
                            <a:srgbClr val="FFFFFF"/>
                          </a:solidFill>
                          <a:latin typeface="Calibri"/>
                          <a:cs typeface="Calibri"/>
                        </a:rPr>
                        <a:t> </a:t>
                      </a:r>
                      <a:r>
                        <a:rPr sz="2000" b="1" dirty="0">
                          <a:solidFill>
                            <a:srgbClr val="FFFFFF"/>
                          </a:solidFill>
                          <a:latin typeface="Calibri"/>
                          <a:cs typeface="Calibri"/>
                        </a:rPr>
                        <a:t>customer</a:t>
                      </a:r>
                      <a:r>
                        <a:rPr sz="2000" b="1" spc="-35" dirty="0">
                          <a:solidFill>
                            <a:srgbClr val="FFFFFF"/>
                          </a:solidFill>
                          <a:latin typeface="Calibri"/>
                          <a:cs typeface="Calibri"/>
                        </a:rPr>
                        <a:t> </a:t>
                      </a:r>
                      <a:r>
                        <a:rPr sz="2000" b="1" spc="-20" dirty="0">
                          <a:solidFill>
                            <a:srgbClr val="FFFFFF"/>
                          </a:solidFill>
                          <a:latin typeface="Calibri"/>
                          <a:cs typeface="Calibri"/>
                        </a:rPr>
                        <a:t>count</a:t>
                      </a:r>
                      <a:endParaRPr sz="2000" dirty="0">
                        <a:latin typeface="Calibri"/>
                        <a:cs typeface="Calibri"/>
                      </a:endParaRPr>
                    </a:p>
                  </a:txBody>
                  <a:tcPr marL="0" marR="0" marT="127000" marB="0">
                    <a:lnL w="9525">
                      <a:solidFill>
                        <a:srgbClr val="FFFFFF"/>
                      </a:solidFill>
                      <a:prstDash val="solid"/>
                    </a:lnL>
                    <a:lnR w="6350">
                      <a:solidFill>
                        <a:srgbClr val="FFFFFF"/>
                      </a:solidFill>
                      <a:prstDash val="solid"/>
                    </a:lnR>
                    <a:lnB w="19050">
                      <a:solidFill>
                        <a:srgbClr val="FFFFFF"/>
                      </a:solidFill>
                      <a:prstDash val="solid"/>
                    </a:lnB>
                    <a:solidFill>
                      <a:srgbClr val="FFC000"/>
                    </a:solidFill>
                  </a:tcPr>
                </a:tc>
                <a:tc>
                  <a:txBody>
                    <a:bodyPr/>
                    <a:lstStyle/>
                    <a:p>
                      <a:pPr marL="66675">
                        <a:lnSpc>
                          <a:spcPct val="100000"/>
                        </a:lnSpc>
                        <a:spcBef>
                          <a:spcPts val="1000"/>
                        </a:spcBef>
                      </a:pPr>
                      <a:r>
                        <a:rPr sz="2000" b="1" dirty="0">
                          <a:solidFill>
                            <a:srgbClr val="FFFFFF"/>
                          </a:solidFill>
                          <a:latin typeface="Calibri"/>
                          <a:cs typeface="Calibri"/>
                        </a:rPr>
                        <a:t>total</a:t>
                      </a:r>
                      <a:r>
                        <a:rPr sz="2000" b="1" spc="-15" dirty="0">
                          <a:solidFill>
                            <a:srgbClr val="FFFFFF"/>
                          </a:solidFill>
                          <a:latin typeface="Calibri"/>
                          <a:cs typeface="Calibri"/>
                        </a:rPr>
                        <a:t> </a:t>
                      </a:r>
                      <a:r>
                        <a:rPr sz="2000" b="1" spc="-10" dirty="0">
                          <a:solidFill>
                            <a:srgbClr val="FFFFFF"/>
                          </a:solidFill>
                          <a:latin typeface="Calibri"/>
                          <a:cs typeface="Calibri"/>
                        </a:rPr>
                        <a:t>revenue</a:t>
                      </a:r>
                      <a:endParaRPr sz="2000">
                        <a:latin typeface="Calibri"/>
                        <a:cs typeface="Calibri"/>
                      </a:endParaRPr>
                    </a:p>
                  </a:txBody>
                  <a:tcPr marL="0" marR="0" marT="127000" marB="0">
                    <a:lnL w="6350">
                      <a:solidFill>
                        <a:srgbClr val="FFFFFF"/>
                      </a:solidFill>
                      <a:prstDash val="solid"/>
                    </a:lnL>
                    <a:lnB w="19050">
                      <a:solidFill>
                        <a:srgbClr val="FFFFFF"/>
                      </a:solidFill>
                      <a:prstDash val="solid"/>
                    </a:lnB>
                    <a:solidFill>
                      <a:srgbClr val="FFC000"/>
                    </a:solidFill>
                  </a:tcPr>
                </a:tc>
                <a:extLst>
                  <a:ext uri="{0D108BD9-81ED-4DB2-BD59-A6C34878D82A}">
                    <a16:rowId xmlns:a16="http://schemas.microsoft.com/office/drawing/2014/main" val="10000"/>
                  </a:ext>
                </a:extLst>
              </a:tr>
              <a:tr h="408052">
                <a:tc>
                  <a:txBody>
                    <a:bodyPr/>
                    <a:lstStyle/>
                    <a:p>
                      <a:pPr marL="69850">
                        <a:lnSpc>
                          <a:spcPct val="100000"/>
                        </a:lnSpc>
                        <a:spcBef>
                          <a:spcPts val="1070"/>
                        </a:spcBef>
                      </a:pPr>
                      <a:r>
                        <a:rPr sz="2000" spc="-20" dirty="0">
                          <a:latin typeface="Calibri"/>
                          <a:cs typeface="Calibri"/>
                        </a:rPr>
                        <a:t>2005-</a:t>
                      </a:r>
                      <a:r>
                        <a:rPr sz="2000" spc="-25" dirty="0">
                          <a:latin typeface="Calibri"/>
                          <a:cs typeface="Calibri"/>
                        </a:rPr>
                        <a:t>05</a:t>
                      </a:r>
                      <a:endParaRPr sz="2000">
                        <a:latin typeface="Calibri"/>
                        <a:cs typeface="Calibri"/>
                      </a:endParaRPr>
                    </a:p>
                  </a:txBody>
                  <a:tcPr marL="0" marR="0" marT="135890" marB="0">
                    <a:lnR w="9525">
                      <a:solidFill>
                        <a:srgbClr val="FFFFFF"/>
                      </a:solidFill>
                      <a:prstDash val="solid"/>
                    </a:lnR>
                    <a:lnT w="19050">
                      <a:solidFill>
                        <a:srgbClr val="FFFFFF"/>
                      </a:solidFill>
                      <a:prstDash val="solid"/>
                    </a:lnT>
                    <a:lnB w="6350">
                      <a:solidFill>
                        <a:srgbClr val="FFFFFF"/>
                      </a:solidFill>
                      <a:prstDash val="solid"/>
                    </a:lnB>
                    <a:solidFill>
                      <a:srgbClr val="FFE699"/>
                    </a:solidFill>
                  </a:tcPr>
                </a:tc>
                <a:tc>
                  <a:txBody>
                    <a:bodyPr/>
                    <a:lstStyle/>
                    <a:p>
                      <a:pPr marR="65405" algn="r">
                        <a:lnSpc>
                          <a:spcPct val="100000"/>
                        </a:lnSpc>
                        <a:spcBef>
                          <a:spcPts val="1070"/>
                        </a:spcBef>
                      </a:pPr>
                      <a:r>
                        <a:rPr sz="2000" spc="-25" dirty="0">
                          <a:latin typeface="Calibri"/>
                          <a:cs typeface="Calibri"/>
                        </a:rPr>
                        <a:t>455</a:t>
                      </a:r>
                      <a:endParaRPr sz="2000">
                        <a:latin typeface="Calibri"/>
                        <a:cs typeface="Calibri"/>
                      </a:endParaRPr>
                    </a:p>
                  </a:txBody>
                  <a:tcPr marL="0" marR="0" marT="135890" marB="0">
                    <a:lnL w="9525">
                      <a:solidFill>
                        <a:srgbClr val="FFFFFF"/>
                      </a:solidFill>
                      <a:prstDash val="solid"/>
                    </a:lnL>
                    <a:lnR w="6350">
                      <a:solidFill>
                        <a:srgbClr val="FFFFFF"/>
                      </a:solidFill>
                      <a:prstDash val="solid"/>
                    </a:lnR>
                    <a:lnT w="19050">
                      <a:solidFill>
                        <a:srgbClr val="FFFFFF"/>
                      </a:solidFill>
                      <a:prstDash val="solid"/>
                    </a:lnT>
                    <a:lnB w="6350">
                      <a:solidFill>
                        <a:srgbClr val="FFFFFF"/>
                      </a:solidFill>
                      <a:prstDash val="solid"/>
                    </a:lnB>
                    <a:solidFill>
                      <a:srgbClr val="FFE699"/>
                    </a:solidFill>
                  </a:tcPr>
                </a:tc>
                <a:tc>
                  <a:txBody>
                    <a:bodyPr/>
                    <a:lstStyle/>
                    <a:p>
                      <a:pPr marR="62230" algn="r">
                        <a:lnSpc>
                          <a:spcPct val="100000"/>
                        </a:lnSpc>
                        <a:spcBef>
                          <a:spcPts val="1070"/>
                        </a:spcBef>
                      </a:pPr>
                      <a:r>
                        <a:rPr sz="2000" spc="-10" dirty="0">
                          <a:latin typeface="Calibri"/>
                          <a:cs typeface="Calibri"/>
                        </a:rPr>
                        <a:t>4239.83</a:t>
                      </a:r>
                      <a:endParaRPr sz="2000">
                        <a:latin typeface="Calibri"/>
                        <a:cs typeface="Calibri"/>
                      </a:endParaRPr>
                    </a:p>
                  </a:txBody>
                  <a:tcPr marL="0" marR="0" marT="135890" marB="0">
                    <a:lnL w="6350">
                      <a:solidFill>
                        <a:srgbClr val="FFFFFF"/>
                      </a:solidFill>
                      <a:prstDash val="solid"/>
                    </a:lnL>
                    <a:lnT w="19050">
                      <a:solidFill>
                        <a:srgbClr val="FFFFFF"/>
                      </a:solidFill>
                      <a:prstDash val="solid"/>
                    </a:lnT>
                    <a:lnB w="6350">
                      <a:solidFill>
                        <a:srgbClr val="FFFFFF"/>
                      </a:solidFill>
                      <a:prstDash val="solid"/>
                    </a:lnB>
                    <a:solidFill>
                      <a:srgbClr val="FFE699"/>
                    </a:solidFill>
                  </a:tcPr>
                </a:tc>
                <a:extLst>
                  <a:ext uri="{0D108BD9-81ED-4DB2-BD59-A6C34878D82A}">
                    <a16:rowId xmlns:a16="http://schemas.microsoft.com/office/drawing/2014/main" val="10001"/>
                  </a:ext>
                </a:extLst>
              </a:tr>
              <a:tr h="402171">
                <a:tc>
                  <a:txBody>
                    <a:bodyPr/>
                    <a:lstStyle/>
                    <a:p>
                      <a:pPr marL="69850">
                        <a:lnSpc>
                          <a:spcPct val="100000"/>
                        </a:lnSpc>
                        <a:spcBef>
                          <a:spcPts val="1019"/>
                        </a:spcBef>
                      </a:pPr>
                      <a:r>
                        <a:rPr sz="2000" spc="-20" dirty="0">
                          <a:latin typeface="Calibri"/>
                          <a:cs typeface="Calibri"/>
                        </a:rPr>
                        <a:t>2005-</a:t>
                      </a:r>
                      <a:r>
                        <a:rPr sz="2000" spc="-25" dirty="0">
                          <a:latin typeface="Calibri"/>
                          <a:cs typeface="Calibri"/>
                        </a:rPr>
                        <a:t>06</a:t>
                      </a:r>
                      <a:endParaRPr sz="2000">
                        <a:latin typeface="Calibri"/>
                        <a:cs typeface="Calibri"/>
                      </a:endParaRPr>
                    </a:p>
                  </a:txBody>
                  <a:tcPr marL="0" marR="0" marT="129539" marB="0">
                    <a:lnR w="9525">
                      <a:solidFill>
                        <a:srgbClr val="FFFFFF"/>
                      </a:solidFill>
                      <a:prstDash val="solid"/>
                    </a:lnR>
                    <a:lnT w="6350">
                      <a:solidFill>
                        <a:srgbClr val="FFFFFF"/>
                      </a:solidFill>
                      <a:prstDash val="solid"/>
                    </a:lnT>
                    <a:lnB w="6350">
                      <a:solidFill>
                        <a:srgbClr val="FFFFFF"/>
                      </a:solidFill>
                      <a:prstDash val="solid"/>
                    </a:lnB>
                    <a:solidFill>
                      <a:srgbClr val="FFF1CC"/>
                    </a:solidFill>
                  </a:tcPr>
                </a:tc>
                <a:tc>
                  <a:txBody>
                    <a:bodyPr/>
                    <a:lstStyle/>
                    <a:p>
                      <a:pPr marR="65405" algn="r">
                        <a:lnSpc>
                          <a:spcPct val="100000"/>
                        </a:lnSpc>
                        <a:spcBef>
                          <a:spcPts val="1019"/>
                        </a:spcBef>
                      </a:pPr>
                      <a:r>
                        <a:rPr sz="2000" spc="-25" dirty="0">
                          <a:latin typeface="Calibri"/>
                          <a:cs typeface="Calibri"/>
                        </a:rPr>
                        <a:t>512</a:t>
                      </a:r>
                      <a:endParaRPr sz="2000" dirty="0">
                        <a:latin typeface="Calibri"/>
                        <a:cs typeface="Calibri"/>
                      </a:endParaRPr>
                    </a:p>
                  </a:txBody>
                  <a:tcPr marL="0" marR="0" marT="129539" marB="0">
                    <a:lnL w="9525">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FFF1CC"/>
                    </a:solidFill>
                  </a:tcPr>
                </a:tc>
                <a:tc>
                  <a:txBody>
                    <a:bodyPr/>
                    <a:lstStyle/>
                    <a:p>
                      <a:pPr marR="62230" algn="r">
                        <a:lnSpc>
                          <a:spcPct val="100000"/>
                        </a:lnSpc>
                        <a:spcBef>
                          <a:spcPts val="1019"/>
                        </a:spcBef>
                      </a:pPr>
                      <a:r>
                        <a:rPr sz="2000" spc="-10" dirty="0">
                          <a:latin typeface="Calibri"/>
                          <a:cs typeface="Calibri"/>
                        </a:rPr>
                        <a:t>8438.63</a:t>
                      </a:r>
                      <a:endParaRPr sz="2000">
                        <a:latin typeface="Calibri"/>
                        <a:cs typeface="Calibri"/>
                      </a:endParaRPr>
                    </a:p>
                  </a:txBody>
                  <a:tcPr marL="0" marR="0" marT="129539" marB="0">
                    <a:lnL w="6350">
                      <a:solidFill>
                        <a:srgbClr val="FFFFFF"/>
                      </a:solidFill>
                      <a:prstDash val="solid"/>
                    </a:lnL>
                    <a:lnT w="6350">
                      <a:solidFill>
                        <a:srgbClr val="FFFFFF"/>
                      </a:solidFill>
                      <a:prstDash val="solid"/>
                    </a:lnT>
                    <a:lnB w="6350">
                      <a:solidFill>
                        <a:srgbClr val="FFFFFF"/>
                      </a:solidFill>
                      <a:prstDash val="solid"/>
                    </a:lnB>
                    <a:solidFill>
                      <a:srgbClr val="FFF1CC"/>
                    </a:solidFill>
                  </a:tcPr>
                </a:tc>
                <a:extLst>
                  <a:ext uri="{0D108BD9-81ED-4DB2-BD59-A6C34878D82A}">
                    <a16:rowId xmlns:a16="http://schemas.microsoft.com/office/drawing/2014/main" val="10002"/>
                  </a:ext>
                </a:extLst>
              </a:tr>
              <a:tr h="399820">
                <a:tc>
                  <a:txBody>
                    <a:bodyPr/>
                    <a:lstStyle/>
                    <a:p>
                      <a:pPr marL="69850">
                        <a:lnSpc>
                          <a:spcPct val="100000"/>
                        </a:lnSpc>
                        <a:spcBef>
                          <a:spcPts val="1000"/>
                        </a:spcBef>
                      </a:pPr>
                      <a:r>
                        <a:rPr sz="2000" spc="-20" dirty="0">
                          <a:latin typeface="Calibri"/>
                          <a:cs typeface="Calibri"/>
                        </a:rPr>
                        <a:t>2005-</a:t>
                      </a:r>
                      <a:r>
                        <a:rPr sz="2000" spc="-25" dirty="0">
                          <a:latin typeface="Calibri"/>
                          <a:cs typeface="Calibri"/>
                        </a:rPr>
                        <a:t>07</a:t>
                      </a:r>
                      <a:endParaRPr sz="2000">
                        <a:latin typeface="Calibri"/>
                        <a:cs typeface="Calibri"/>
                      </a:endParaRPr>
                    </a:p>
                  </a:txBody>
                  <a:tcPr marL="0" marR="0" marT="127000" marB="0">
                    <a:lnR w="9525">
                      <a:solidFill>
                        <a:srgbClr val="FFFFFF"/>
                      </a:solidFill>
                      <a:prstDash val="solid"/>
                    </a:lnR>
                    <a:lnT w="6350">
                      <a:solidFill>
                        <a:srgbClr val="FFFFFF"/>
                      </a:solidFill>
                      <a:prstDash val="solid"/>
                    </a:lnT>
                    <a:lnB w="6350">
                      <a:solidFill>
                        <a:srgbClr val="FFFFFF"/>
                      </a:solidFill>
                      <a:prstDash val="solid"/>
                    </a:lnB>
                    <a:solidFill>
                      <a:srgbClr val="FFE699"/>
                    </a:solidFill>
                  </a:tcPr>
                </a:tc>
                <a:tc>
                  <a:txBody>
                    <a:bodyPr/>
                    <a:lstStyle/>
                    <a:p>
                      <a:pPr marR="65405" algn="r">
                        <a:lnSpc>
                          <a:spcPct val="100000"/>
                        </a:lnSpc>
                        <a:spcBef>
                          <a:spcPts val="1000"/>
                        </a:spcBef>
                      </a:pPr>
                      <a:r>
                        <a:rPr sz="2000" spc="-25" dirty="0">
                          <a:latin typeface="Calibri"/>
                          <a:cs typeface="Calibri"/>
                        </a:rPr>
                        <a:t>521</a:t>
                      </a:r>
                      <a:endParaRPr sz="2000" dirty="0">
                        <a:latin typeface="Calibri"/>
                        <a:cs typeface="Calibri"/>
                      </a:endParaRPr>
                    </a:p>
                  </a:txBody>
                  <a:tcPr marL="0" marR="0" marT="127000" marB="0">
                    <a:lnL w="9525">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FFE699"/>
                    </a:solidFill>
                  </a:tcPr>
                </a:tc>
                <a:tc>
                  <a:txBody>
                    <a:bodyPr/>
                    <a:lstStyle/>
                    <a:p>
                      <a:pPr marR="62230" algn="r">
                        <a:lnSpc>
                          <a:spcPct val="100000"/>
                        </a:lnSpc>
                        <a:spcBef>
                          <a:spcPts val="1000"/>
                        </a:spcBef>
                      </a:pPr>
                      <a:r>
                        <a:rPr sz="2000" spc="-10" dirty="0">
                          <a:latin typeface="Calibri"/>
                          <a:cs typeface="Calibri"/>
                        </a:rPr>
                        <a:t>24618.63</a:t>
                      </a:r>
                      <a:endParaRPr sz="2000">
                        <a:latin typeface="Calibri"/>
                        <a:cs typeface="Calibri"/>
                      </a:endParaRPr>
                    </a:p>
                  </a:txBody>
                  <a:tcPr marL="0" marR="0" marT="127000" marB="0">
                    <a:lnL w="6350">
                      <a:solidFill>
                        <a:srgbClr val="FFFFFF"/>
                      </a:solidFill>
                      <a:prstDash val="solid"/>
                    </a:lnL>
                    <a:lnT w="6350">
                      <a:solidFill>
                        <a:srgbClr val="FFFFFF"/>
                      </a:solidFill>
                      <a:prstDash val="solid"/>
                    </a:lnT>
                    <a:lnB w="6350">
                      <a:solidFill>
                        <a:srgbClr val="FFFFFF"/>
                      </a:solidFill>
                      <a:prstDash val="solid"/>
                    </a:lnB>
                    <a:solidFill>
                      <a:srgbClr val="FFE699"/>
                    </a:solidFill>
                  </a:tcPr>
                </a:tc>
                <a:extLst>
                  <a:ext uri="{0D108BD9-81ED-4DB2-BD59-A6C34878D82A}">
                    <a16:rowId xmlns:a16="http://schemas.microsoft.com/office/drawing/2014/main" val="10003"/>
                  </a:ext>
                </a:extLst>
              </a:tr>
              <a:tr h="402171">
                <a:tc>
                  <a:txBody>
                    <a:bodyPr/>
                    <a:lstStyle/>
                    <a:p>
                      <a:pPr marL="69850">
                        <a:lnSpc>
                          <a:spcPct val="100000"/>
                        </a:lnSpc>
                        <a:spcBef>
                          <a:spcPts val="1019"/>
                        </a:spcBef>
                      </a:pPr>
                      <a:r>
                        <a:rPr sz="2000" spc="-20" dirty="0">
                          <a:latin typeface="Calibri"/>
                          <a:cs typeface="Calibri"/>
                        </a:rPr>
                        <a:t>2005-</a:t>
                      </a:r>
                      <a:r>
                        <a:rPr sz="2000" spc="-25" dirty="0">
                          <a:latin typeface="Calibri"/>
                          <a:cs typeface="Calibri"/>
                        </a:rPr>
                        <a:t>08</a:t>
                      </a:r>
                      <a:endParaRPr sz="2000">
                        <a:latin typeface="Calibri"/>
                        <a:cs typeface="Calibri"/>
                      </a:endParaRPr>
                    </a:p>
                  </a:txBody>
                  <a:tcPr marL="0" marR="0" marT="129539" marB="0">
                    <a:lnR w="9525">
                      <a:solidFill>
                        <a:srgbClr val="FFFFFF"/>
                      </a:solidFill>
                      <a:prstDash val="solid"/>
                    </a:lnR>
                    <a:lnT w="6350">
                      <a:solidFill>
                        <a:srgbClr val="FFFFFF"/>
                      </a:solidFill>
                      <a:prstDash val="solid"/>
                    </a:lnT>
                    <a:lnB w="6350">
                      <a:solidFill>
                        <a:srgbClr val="FFFFFF"/>
                      </a:solidFill>
                      <a:prstDash val="solid"/>
                    </a:lnB>
                    <a:solidFill>
                      <a:srgbClr val="FFF1CC"/>
                    </a:solidFill>
                  </a:tcPr>
                </a:tc>
                <a:tc>
                  <a:txBody>
                    <a:bodyPr/>
                    <a:lstStyle/>
                    <a:p>
                      <a:pPr marR="65405" algn="r">
                        <a:lnSpc>
                          <a:spcPct val="100000"/>
                        </a:lnSpc>
                        <a:spcBef>
                          <a:spcPts val="1019"/>
                        </a:spcBef>
                      </a:pPr>
                      <a:r>
                        <a:rPr sz="2000" spc="-25" dirty="0">
                          <a:latin typeface="Calibri"/>
                          <a:cs typeface="Calibri"/>
                        </a:rPr>
                        <a:t>520</a:t>
                      </a:r>
                      <a:endParaRPr sz="2000" dirty="0">
                        <a:latin typeface="Calibri"/>
                        <a:cs typeface="Calibri"/>
                      </a:endParaRPr>
                    </a:p>
                  </a:txBody>
                  <a:tcPr marL="0" marR="0" marT="129539" marB="0">
                    <a:lnL w="9525">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FFF1CC"/>
                    </a:solidFill>
                  </a:tcPr>
                </a:tc>
                <a:tc>
                  <a:txBody>
                    <a:bodyPr/>
                    <a:lstStyle/>
                    <a:p>
                      <a:pPr marR="62230" algn="r">
                        <a:lnSpc>
                          <a:spcPct val="100000"/>
                        </a:lnSpc>
                        <a:spcBef>
                          <a:spcPts val="1019"/>
                        </a:spcBef>
                      </a:pPr>
                      <a:r>
                        <a:rPr sz="2000" spc="-10" dirty="0">
                          <a:latin typeface="Calibri"/>
                          <a:cs typeface="Calibri"/>
                        </a:rPr>
                        <a:t>21092.2</a:t>
                      </a:r>
                      <a:endParaRPr sz="2000">
                        <a:latin typeface="Calibri"/>
                        <a:cs typeface="Calibri"/>
                      </a:endParaRPr>
                    </a:p>
                  </a:txBody>
                  <a:tcPr marL="0" marR="0" marT="129539" marB="0">
                    <a:lnL w="6350">
                      <a:solidFill>
                        <a:srgbClr val="FFFFFF"/>
                      </a:solidFill>
                      <a:prstDash val="solid"/>
                    </a:lnL>
                    <a:lnT w="6350">
                      <a:solidFill>
                        <a:srgbClr val="FFFFFF"/>
                      </a:solidFill>
                      <a:prstDash val="solid"/>
                    </a:lnT>
                    <a:lnB w="6350">
                      <a:solidFill>
                        <a:srgbClr val="FFFFFF"/>
                      </a:solidFill>
                      <a:prstDash val="solid"/>
                    </a:lnB>
                    <a:solidFill>
                      <a:srgbClr val="FFF1CC"/>
                    </a:solidFill>
                  </a:tcPr>
                </a:tc>
                <a:extLst>
                  <a:ext uri="{0D108BD9-81ED-4DB2-BD59-A6C34878D82A}">
                    <a16:rowId xmlns:a16="http://schemas.microsoft.com/office/drawing/2014/main" val="10004"/>
                  </a:ext>
                </a:extLst>
              </a:tr>
              <a:tr h="402759">
                <a:tc>
                  <a:txBody>
                    <a:bodyPr/>
                    <a:lstStyle/>
                    <a:p>
                      <a:pPr marL="69850">
                        <a:lnSpc>
                          <a:spcPct val="100000"/>
                        </a:lnSpc>
                        <a:spcBef>
                          <a:spcPts val="1025"/>
                        </a:spcBef>
                      </a:pPr>
                      <a:r>
                        <a:rPr sz="2000" spc="-20" dirty="0">
                          <a:latin typeface="Calibri"/>
                          <a:cs typeface="Calibri"/>
                        </a:rPr>
                        <a:t>2006-</a:t>
                      </a:r>
                      <a:r>
                        <a:rPr sz="2000" spc="-25" dirty="0">
                          <a:latin typeface="Calibri"/>
                          <a:cs typeface="Calibri"/>
                        </a:rPr>
                        <a:t>02</a:t>
                      </a:r>
                      <a:endParaRPr sz="2000">
                        <a:latin typeface="Calibri"/>
                        <a:cs typeface="Calibri"/>
                      </a:endParaRPr>
                    </a:p>
                  </a:txBody>
                  <a:tcPr marL="0" marR="0" marT="130175" marB="0">
                    <a:lnR w="9525">
                      <a:solidFill>
                        <a:srgbClr val="FFFFFF"/>
                      </a:solidFill>
                      <a:prstDash val="solid"/>
                    </a:lnR>
                    <a:lnT w="6350">
                      <a:solidFill>
                        <a:srgbClr val="FFFFFF"/>
                      </a:solidFill>
                      <a:prstDash val="solid"/>
                    </a:lnT>
                    <a:solidFill>
                      <a:srgbClr val="FFE699"/>
                    </a:solidFill>
                  </a:tcPr>
                </a:tc>
                <a:tc>
                  <a:txBody>
                    <a:bodyPr/>
                    <a:lstStyle/>
                    <a:p>
                      <a:pPr marR="65405" algn="r">
                        <a:lnSpc>
                          <a:spcPct val="100000"/>
                        </a:lnSpc>
                        <a:spcBef>
                          <a:spcPts val="1025"/>
                        </a:spcBef>
                      </a:pPr>
                      <a:r>
                        <a:rPr sz="2000" spc="-25" dirty="0">
                          <a:latin typeface="Calibri"/>
                          <a:cs typeface="Calibri"/>
                        </a:rPr>
                        <a:t>134</a:t>
                      </a:r>
                      <a:endParaRPr sz="2000">
                        <a:latin typeface="Calibri"/>
                        <a:cs typeface="Calibri"/>
                      </a:endParaRPr>
                    </a:p>
                  </a:txBody>
                  <a:tcPr marL="0" marR="0" marT="130175" marB="0">
                    <a:lnL w="9525">
                      <a:solidFill>
                        <a:srgbClr val="FFFFFF"/>
                      </a:solidFill>
                      <a:prstDash val="solid"/>
                    </a:lnL>
                    <a:lnR w="6350">
                      <a:solidFill>
                        <a:srgbClr val="FFFFFF"/>
                      </a:solidFill>
                      <a:prstDash val="solid"/>
                    </a:lnR>
                    <a:lnT w="6350">
                      <a:solidFill>
                        <a:srgbClr val="FFFFFF"/>
                      </a:solidFill>
                      <a:prstDash val="solid"/>
                    </a:lnT>
                    <a:solidFill>
                      <a:srgbClr val="FFE699"/>
                    </a:solidFill>
                  </a:tcPr>
                </a:tc>
                <a:tc>
                  <a:txBody>
                    <a:bodyPr/>
                    <a:lstStyle/>
                    <a:p>
                      <a:pPr marR="61594" algn="r">
                        <a:lnSpc>
                          <a:spcPct val="100000"/>
                        </a:lnSpc>
                        <a:spcBef>
                          <a:spcPts val="1025"/>
                        </a:spcBef>
                      </a:pPr>
                      <a:r>
                        <a:rPr sz="2000" spc="-10" dirty="0">
                          <a:latin typeface="Calibri"/>
                          <a:cs typeface="Calibri"/>
                        </a:rPr>
                        <a:t>442.44</a:t>
                      </a:r>
                      <a:endParaRPr sz="2000" dirty="0">
                        <a:latin typeface="Calibri"/>
                        <a:cs typeface="Calibri"/>
                      </a:endParaRPr>
                    </a:p>
                  </a:txBody>
                  <a:tcPr marL="0" marR="0" marT="130175" marB="0">
                    <a:lnL w="6350">
                      <a:solidFill>
                        <a:srgbClr val="FFFFFF"/>
                      </a:solidFill>
                      <a:prstDash val="solid"/>
                    </a:lnL>
                    <a:lnT w="6350">
                      <a:solidFill>
                        <a:srgbClr val="FFFFFF"/>
                      </a:solidFill>
                      <a:prstDash val="solid"/>
                    </a:lnT>
                    <a:solidFill>
                      <a:srgbClr val="FFE699"/>
                    </a:solidFill>
                  </a:tcPr>
                </a:tc>
                <a:extLst>
                  <a:ext uri="{0D108BD9-81ED-4DB2-BD59-A6C34878D82A}">
                    <a16:rowId xmlns:a16="http://schemas.microsoft.com/office/drawing/2014/main" val="10005"/>
                  </a:ext>
                </a:extLst>
              </a:tr>
            </a:tbl>
          </a:graphicData>
        </a:graphic>
      </p:graphicFrame>
      <p:pic>
        <p:nvPicPr>
          <p:cNvPr id="6" name="object 7">
            <a:extLst>
              <a:ext uri="{FF2B5EF4-FFF2-40B4-BE49-F238E27FC236}">
                <a16:creationId xmlns:a16="http://schemas.microsoft.com/office/drawing/2014/main" id="{7E620CDB-3D98-43B4-BB33-5FFA651624C7}"/>
              </a:ext>
            </a:extLst>
          </p:cNvPr>
          <p:cNvPicPr/>
          <p:nvPr/>
        </p:nvPicPr>
        <p:blipFill>
          <a:blip r:embed="rId3" cstate="print"/>
          <a:stretch>
            <a:fillRect/>
          </a:stretch>
        </p:blipFill>
        <p:spPr>
          <a:xfrm>
            <a:off x="5061527" y="3531951"/>
            <a:ext cx="6705599" cy="2170546"/>
          </a:xfrm>
          <a:prstGeom prst="rect">
            <a:avLst/>
          </a:prstGeom>
        </p:spPr>
      </p:pic>
      <p:sp>
        <p:nvSpPr>
          <p:cNvPr id="7" name="TextBox 6">
            <a:extLst>
              <a:ext uri="{FF2B5EF4-FFF2-40B4-BE49-F238E27FC236}">
                <a16:creationId xmlns:a16="http://schemas.microsoft.com/office/drawing/2014/main" id="{659DB51E-9D85-488C-AFB4-11AFA3A4C0ED}"/>
              </a:ext>
            </a:extLst>
          </p:cNvPr>
          <p:cNvSpPr txBox="1"/>
          <p:nvPr/>
        </p:nvSpPr>
        <p:spPr>
          <a:xfrm>
            <a:off x="5246254" y="208719"/>
            <a:ext cx="6520872" cy="3532762"/>
          </a:xfrm>
          <a:prstGeom prst="rect">
            <a:avLst/>
          </a:prstGeom>
          <a:noFill/>
        </p:spPr>
        <p:txBody>
          <a:bodyPr wrap="square" rtlCol="0">
            <a:spAutoFit/>
          </a:bodyPr>
          <a:lstStyle/>
          <a:p>
            <a:pPr marL="12700" algn="just">
              <a:lnSpc>
                <a:spcPct val="100000"/>
              </a:lnSpc>
              <a:spcBef>
                <a:spcPts val="360"/>
              </a:spcBef>
            </a:pPr>
            <a:r>
              <a:rPr lang="en-GB" dirty="0">
                <a:cs typeface="Calibri"/>
              </a:rPr>
              <a:t>The</a:t>
            </a:r>
            <a:r>
              <a:rPr lang="en-GB" spc="-45" dirty="0">
                <a:cs typeface="Calibri"/>
              </a:rPr>
              <a:t> </a:t>
            </a:r>
            <a:r>
              <a:rPr lang="en-GB" dirty="0">
                <a:cs typeface="Calibri"/>
              </a:rPr>
              <a:t>chart</a:t>
            </a:r>
            <a:r>
              <a:rPr lang="en-GB" spc="-70" dirty="0">
                <a:cs typeface="Calibri"/>
              </a:rPr>
              <a:t> </a:t>
            </a:r>
            <a:r>
              <a:rPr lang="en-GB" spc="-10" dirty="0">
                <a:cs typeface="Calibri"/>
              </a:rPr>
              <a:t>before</a:t>
            </a:r>
            <a:r>
              <a:rPr lang="en-GB" spc="-40" dirty="0">
                <a:cs typeface="Calibri"/>
              </a:rPr>
              <a:t> </a:t>
            </a:r>
            <a:r>
              <a:rPr lang="en-GB" dirty="0">
                <a:cs typeface="Calibri"/>
              </a:rPr>
              <a:t>us</a:t>
            </a:r>
            <a:r>
              <a:rPr lang="en-GB" spc="-70" dirty="0">
                <a:cs typeface="Calibri"/>
              </a:rPr>
              <a:t> </a:t>
            </a:r>
            <a:r>
              <a:rPr lang="en-GB" dirty="0">
                <a:cs typeface="Calibri"/>
              </a:rPr>
              <a:t>presents</a:t>
            </a:r>
            <a:r>
              <a:rPr lang="en-GB" spc="-40" dirty="0">
                <a:cs typeface="Calibri"/>
              </a:rPr>
              <a:t> </a:t>
            </a:r>
            <a:r>
              <a:rPr lang="en-GB" dirty="0">
                <a:cs typeface="Calibri"/>
              </a:rPr>
              <a:t>a</a:t>
            </a:r>
            <a:r>
              <a:rPr lang="en-GB" spc="-45" dirty="0">
                <a:cs typeface="Calibri"/>
              </a:rPr>
              <a:t> </a:t>
            </a:r>
            <a:r>
              <a:rPr lang="en-GB" spc="-10" dirty="0">
                <a:cs typeface="Calibri"/>
              </a:rPr>
              <a:t>revealing</a:t>
            </a:r>
            <a:r>
              <a:rPr lang="en-GB" spc="-60" dirty="0">
                <a:cs typeface="Calibri"/>
              </a:rPr>
              <a:t> </a:t>
            </a:r>
            <a:r>
              <a:rPr lang="en-GB" dirty="0">
                <a:cs typeface="Calibri"/>
              </a:rPr>
              <a:t>narrative</a:t>
            </a:r>
            <a:r>
              <a:rPr lang="en-GB" spc="-20" dirty="0">
                <a:cs typeface="Calibri"/>
              </a:rPr>
              <a:t> </a:t>
            </a:r>
            <a:r>
              <a:rPr lang="en-GB" dirty="0">
                <a:cs typeface="Calibri"/>
              </a:rPr>
              <a:t>about</a:t>
            </a:r>
            <a:r>
              <a:rPr lang="en-GB" spc="-40" dirty="0">
                <a:cs typeface="Calibri"/>
              </a:rPr>
              <a:t> </a:t>
            </a:r>
            <a:r>
              <a:rPr lang="en-GB" dirty="0">
                <a:cs typeface="Calibri"/>
              </a:rPr>
              <a:t>the</a:t>
            </a:r>
            <a:r>
              <a:rPr lang="en-GB" spc="-45" dirty="0">
                <a:cs typeface="Calibri"/>
              </a:rPr>
              <a:t> </a:t>
            </a:r>
            <a:r>
              <a:rPr lang="en-GB" spc="-10" dirty="0">
                <a:cs typeface="Calibri"/>
              </a:rPr>
              <a:t>interplay</a:t>
            </a:r>
            <a:endParaRPr lang="en-GB" dirty="0">
              <a:cs typeface="Calibri"/>
            </a:endParaRPr>
          </a:p>
          <a:p>
            <a:pPr marL="12700" marR="114935" algn="just">
              <a:lnSpc>
                <a:spcPts val="2910"/>
              </a:lnSpc>
              <a:spcBef>
                <a:spcPts val="135"/>
              </a:spcBef>
            </a:pPr>
            <a:r>
              <a:rPr lang="en-GB" dirty="0">
                <a:cs typeface="Calibri"/>
              </a:rPr>
              <a:t>between</a:t>
            </a:r>
            <a:r>
              <a:rPr lang="en-GB" spc="-75" dirty="0">
                <a:cs typeface="Calibri"/>
              </a:rPr>
              <a:t> </a:t>
            </a:r>
            <a:r>
              <a:rPr lang="en-GB" dirty="0">
                <a:cs typeface="Calibri"/>
              </a:rPr>
              <a:t>replacement</a:t>
            </a:r>
            <a:r>
              <a:rPr lang="en-GB" spc="-45" dirty="0">
                <a:cs typeface="Calibri"/>
              </a:rPr>
              <a:t> </a:t>
            </a:r>
            <a:r>
              <a:rPr lang="en-GB" dirty="0">
                <a:cs typeface="Calibri"/>
              </a:rPr>
              <a:t>costs</a:t>
            </a:r>
            <a:r>
              <a:rPr lang="en-GB" spc="-50" dirty="0">
                <a:cs typeface="Calibri"/>
              </a:rPr>
              <a:t> </a:t>
            </a:r>
            <a:r>
              <a:rPr lang="en-GB" dirty="0">
                <a:cs typeface="Calibri"/>
              </a:rPr>
              <a:t>and</a:t>
            </a:r>
            <a:r>
              <a:rPr lang="en-GB" spc="-60" dirty="0">
                <a:cs typeface="Calibri"/>
              </a:rPr>
              <a:t> </a:t>
            </a:r>
            <a:r>
              <a:rPr lang="en-GB" dirty="0">
                <a:cs typeface="Calibri"/>
              </a:rPr>
              <a:t>film</a:t>
            </a:r>
            <a:r>
              <a:rPr lang="en-GB" spc="-40" dirty="0">
                <a:cs typeface="Calibri"/>
              </a:rPr>
              <a:t> </a:t>
            </a:r>
            <a:r>
              <a:rPr lang="en-GB" spc="-10" dirty="0">
                <a:cs typeface="Calibri"/>
              </a:rPr>
              <a:t>revenue.</a:t>
            </a:r>
            <a:r>
              <a:rPr lang="en-GB" spc="-45" dirty="0">
                <a:cs typeface="Calibri"/>
              </a:rPr>
              <a:t> </a:t>
            </a:r>
            <a:r>
              <a:rPr lang="en-GB" spc="-25" dirty="0">
                <a:cs typeface="Calibri"/>
              </a:rPr>
              <a:t>Notably,</a:t>
            </a:r>
            <a:r>
              <a:rPr lang="en-GB" spc="-50" dirty="0">
                <a:cs typeface="Calibri"/>
              </a:rPr>
              <a:t> </a:t>
            </a:r>
            <a:r>
              <a:rPr lang="en-GB" dirty="0">
                <a:cs typeface="Calibri"/>
              </a:rPr>
              <a:t>the</a:t>
            </a:r>
            <a:r>
              <a:rPr lang="en-GB" spc="-60" dirty="0">
                <a:cs typeface="Calibri"/>
              </a:rPr>
              <a:t> </a:t>
            </a:r>
            <a:r>
              <a:rPr lang="en-GB" dirty="0">
                <a:cs typeface="Calibri"/>
              </a:rPr>
              <a:t>film</a:t>
            </a:r>
            <a:r>
              <a:rPr lang="en-GB" spc="-60" dirty="0">
                <a:cs typeface="Calibri"/>
              </a:rPr>
              <a:t> </a:t>
            </a:r>
            <a:r>
              <a:rPr lang="en-GB" dirty="0">
                <a:cs typeface="Calibri"/>
              </a:rPr>
              <a:t>"WIFE</a:t>
            </a:r>
            <a:r>
              <a:rPr lang="en-GB" spc="-45" dirty="0">
                <a:cs typeface="Calibri"/>
              </a:rPr>
              <a:t> </a:t>
            </a:r>
            <a:r>
              <a:rPr lang="en-GB" spc="-10" dirty="0">
                <a:cs typeface="Calibri"/>
              </a:rPr>
              <a:t>TURN" </a:t>
            </a:r>
            <a:r>
              <a:rPr lang="en-GB" dirty="0">
                <a:cs typeface="Calibri"/>
              </a:rPr>
              <a:t>stands</a:t>
            </a:r>
            <a:r>
              <a:rPr lang="en-GB" spc="-40" dirty="0">
                <a:cs typeface="Calibri"/>
              </a:rPr>
              <a:t> </a:t>
            </a:r>
            <a:r>
              <a:rPr lang="en-GB" dirty="0">
                <a:cs typeface="Calibri"/>
              </a:rPr>
              <a:t>out</a:t>
            </a:r>
            <a:r>
              <a:rPr lang="en-GB" spc="-35" dirty="0">
                <a:cs typeface="Calibri"/>
              </a:rPr>
              <a:t> </a:t>
            </a:r>
            <a:r>
              <a:rPr lang="en-GB" dirty="0">
                <a:cs typeface="Calibri"/>
              </a:rPr>
              <a:t>with</a:t>
            </a:r>
            <a:r>
              <a:rPr lang="en-GB" spc="-40" dirty="0">
                <a:cs typeface="Calibri"/>
              </a:rPr>
              <a:t> </a:t>
            </a:r>
            <a:r>
              <a:rPr lang="en-GB" dirty="0">
                <a:cs typeface="Calibri"/>
              </a:rPr>
              <a:t>the</a:t>
            </a:r>
            <a:r>
              <a:rPr lang="en-GB" spc="-60" dirty="0">
                <a:cs typeface="Calibri"/>
              </a:rPr>
              <a:t> </a:t>
            </a:r>
            <a:r>
              <a:rPr lang="en-GB" dirty="0">
                <a:cs typeface="Calibri"/>
              </a:rPr>
              <a:t>highest</a:t>
            </a:r>
            <a:r>
              <a:rPr lang="en-GB" spc="-55" dirty="0">
                <a:cs typeface="Calibri"/>
              </a:rPr>
              <a:t> </a:t>
            </a:r>
            <a:r>
              <a:rPr lang="en-GB" dirty="0">
                <a:cs typeface="Calibri"/>
              </a:rPr>
              <a:t>replacement</a:t>
            </a:r>
            <a:r>
              <a:rPr lang="en-GB" spc="-35" dirty="0">
                <a:cs typeface="Calibri"/>
              </a:rPr>
              <a:t> </a:t>
            </a:r>
            <a:r>
              <a:rPr lang="en-GB" dirty="0">
                <a:cs typeface="Calibri"/>
              </a:rPr>
              <a:t>cost</a:t>
            </a:r>
            <a:r>
              <a:rPr lang="en-GB" spc="-35" dirty="0">
                <a:cs typeface="Calibri"/>
              </a:rPr>
              <a:t> </a:t>
            </a:r>
            <a:r>
              <a:rPr lang="en-GB" dirty="0">
                <a:cs typeface="Calibri"/>
              </a:rPr>
              <a:t>and,</a:t>
            </a:r>
            <a:r>
              <a:rPr lang="en-GB" spc="-65" dirty="0">
                <a:cs typeface="Calibri"/>
              </a:rPr>
              <a:t> </a:t>
            </a:r>
            <a:r>
              <a:rPr lang="en-GB" spc="-20" dirty="0">
                <a:cs typeface="Calibri"/>
              </a:rPr>
              <a:t>intriguingly,</a:t>
            </a:r>
            <a:r>
              <a:rPr lang="en-GB" spc="-40" dirty="0">
                <a:cs typeface="Calibri"/>
              </a:rPr>
              <a:t> </a:t>
            </a:r>
            <a:r>
              <a:rPr lang="en-GB" dirty="0">
                <a:cs typeface="Calibri"/>
              </a:rPr>
              <a:t>it</a:t>
            </a:r>
            <a:r>
              <a:rPr lang="en-GB" spc="-30" dirty="0">
                <a:cs typeface="Calibri"/>
              </a:rPr>
              <a:t> </a:t>
            </a:r>
            <a:r>
              <a:rPr lang="en-GB" spc="-10" dirty="0">
                <a:cs typeface="Calibri"/>
              </a:rPr>
              <a:t>generates</a:t>
            </a:r>
            <a:endParaRPr lang="en-GB" dirty="0">
              <a:cs typeface="Calibri"/>
            </a:endParaRPr>
          </a:p>
          <a:p>
            <a:pPr marL="12700" algn="just">
              <a:lnSpc>
                <a:spcPct val="100000"/>
              </a:lnSpc>
              <a:spcBef>
                <a:spcPts val="95"/>
              </a:spcBef>
            </a:pPr>
            <a:r>
              <a:rPr lang="en-GB" dirty="0">
                <a:cs typeface="Calibri"/>
              </a:rPr>
              <a:t>the</a:t>
            </a:r>
            <a:r>
              <a:rPr lang="en-GB" spc="-55" dirty="0">
                <a:cs typeface="Calibri"/>
              </a:rPr>
              <a:t> </a:t>
            </a:r>
            <a:r>
              <a:rPr lang="en-GB" dirty="0">
                <a:cs typeface="Calibri"/>
              </a:rPr>
              <a:t>highest</a:t>
            </a:r>
            <a:r>
              <a:rPr lang="en-GB" spc="-75" dirty="0">
                <a:cs typeface="Calibri"/>
              </a:rPr>
              <a:t> </a:t>
            </a:r>
            <a:r>
              <a:rPr lang="en-GB" dirty="0">
                <a:cs typeface="Calibri"/>
              </a:rPr>
              <a:t>revenue.</a:t>
            </a:r>
            <a:r>
              <a:rPr lang="en-GB" spc="-50" dirty="0">
                <a:cs typeface="Calibri"/>
              </a:rPr>
              <a:t> </a:t>
            </a:r>
            <a:r>
              <a:rPr lang="en-GB" dirty="0">
                <a:cs typeface="Calibri"/>
              </a:rPr>
              <a:t>This</a:t>
            </a:r>
            <a:r>
              <a:rPr lang="en-GB" spc="-75" dirty="0">
                <a:cs typeface="Calibri"/>
              </a:rPr>
              <a:t> </a:t>
            </a:r>
            <a:r>
              <a:rPr lang="en-GB" dirty="0">
                <a:cs typeface="Calibri"/>
              </a:rPr>
              <a:t>observation</a:t>
            </a:r>
            <a:r>
              <a:rPr lang="en-GB" spc="-65" dirty="0">
                <a:cs typeface="Calibri"/>
              </a:rPr>
              <a:t> </a:t>
            </a:r>
            <a:r>
              <a:rPr lang="en-GB" spc="-10" dirty="0">
                <a:cs typeface="Calibri"/>
              </a:rPr>
              <a:t>underscores</a:t>
            </a:r>
            <a:r>
              <a:rPr lang="en-GB" spc="-45" dirty="0">
                <a:cs typeface="Calibri"/>
              </a:rPr>
              <a:t> </a:t>
            </a:r>
            <a:r>
              <a:rPr lang="en-GB" dirty="0">
                <a:cs typeface="Calibri"/>
              </a:rPr>
              <a:t>the</a:t>
            </a:r>
            <a:r>
              <a:rPr lang="en-GB" spc="-70" dirty="0">
                <a:cs typeface="Calibri"/>
              </a:rPr>
              <a:t> </a:t>
            </a:r>
            <a:r>
              <a:rPr lang="en-GB" dirty="0">
                <a:cs typeface="Calibri"/>
              </a:rPr>
              <a:t>direct</a:t>
            </a:r>
            <a:r>
              <a:rPr lang="en-GB" spc="-70" dirty="0">
                <a:cs typeface="Calibri"/>
              </a:rPr>
              <a:t> </a:t>
            </a:r>
            <a:r>
              <a:rPr lang="en-GB" dirty="0">
                <a:cs typeface="Calibri"/>
              </a:rPr>
              <a:t>impact</a:t>
            </a:r>
            <a:r>
              <a:rPr lang="en-GB" spc="-65" dirty="0">
                <a:cs typeface="Calibri"/>
              </a:rPr>
              <a:t> </a:t>
            </a:r>
            <a:r>
              <a:rPr lang="en-GB" spc="-25" dirty="0">
                <a:cs typeface="Calibri"/>
              </a:rPr>
              <a:t>of</a:t>
            </a:r>
            <a:endParaRPr lang="en-GB" dirty="0">
              <a:cs typeface="Calibri"/>
            </a:endParaRPr>
          </a:p>
          <a:p>
            <a:pPr marL="12700" marR="76200" algn="just">
              <a:lnSpc>
                <a:spcPct val="110000"/>
              </a:lnSpc>
            </a:pPr>
            <a:r>
              <a:rPr lang="en-GB" dirty="0">
                <a:cs typeface="Calibri"/>
              </a:rPr>
              <a:t>replacement</a:t>
            </a:r>
            <a:r>
              <a:rPr lang="en-GB" spc="-70" dirty="0">
                <a:cs typeface="Calibri"/>
              </a:rPr>
              <a:t> </a:t>
            </a:r>
            <a:r>
              <a:rPr lang="en-GB" dirty="0">
                <a:cs typeface="Calibri"/>
              </a:rPr>
              <a:t>costs</a:t>
            </a:r>
            <a:r>
              <a:rPr lang="en-GB" spc="-65" dirty="0">
                <a:cs typeface="Calibri"/>
              </a:rPr>
              <a:t> </a:t>
            </a:r>
            <a:r>
              <a:rPr lang="en-GB" dirty="0">
                <a:cs typeface="Calibri"/>
              </a:rPr>
              <a:t>on</a:t>
            </a:r>
            <a:r>
              <a:rPr lang="en-GB" spc="-60" dirty="0">
                <a:cs typeface="Calibri"/>
              </a:rPr>
              <a:t> </a:t>
            </a:r>
            <a:r>
              <a:rPr lang="en-GB" dirty="0">
                <a:cs typeface="Calibri"/>
              </a:rPr>
              <a:t>the</a:t>
            </a:r>
            <a:r>
              <a:rPr lang="en-GB" spc="-45" dirty="0">
                <a:cs typeface="Calibri"/>
              </a:rPr>
              <a:t> </a:t>
            </a:r>
            <a:r>
              <a:rPr lang="en-GB" spc="-10" dirty="0">
                <a:cs typeface="Calibri"/>
              </a:rPr>
              <a:t>profitability</a:t>
            </a:r>
            <a:r>
              <a:rPr lang="en-GB" spc="-65" dirty="0">
                <a:cs typeface="Calibri"/>
              </a:rPr>
              <a:t> </a:t>
            </a:r>
            <a:r>
              <a:rPr lang="en-GB" dirty="0">
                <a:cs typeface="Calibri"/>
              </a:rPr>
              <a:t>of</a:t>
            </a:r>
            <a:r>
              <a:rPr lang="en-GB" spc="-50" dirty="0">
                <a:cs typeface="Calibri"/>
              </a:rPr>
              <a:t> </a:t>
            </a:r>
            <a:r>
              <a:rPr lang="en-GB" dirty="0">
                <a:cs typeface="Calibri"/>
              </a:rPr>
              <a:t>the</a:t>
            </a:r>
            <a:r>
              <a:rPr lang="en-GB" spc="-45" dirty="0">
                <a:cs typeface="Calibri"/>
              </a:rPr>
              <a:t> </a:t>
            </a:r>
            <a:r>
              <a:rPr lang="en-GB" dirty="0">
                <a:cs typeface="Calibri"/>
              </a:rPr>
              <a:t>rental</a:t>
            </a:r>
            <a:r>
              <a:rPr lang="en-GB" spc="-50" dirty="0">
                <a:cs typeface="Calibri"/>
              </a:rPr>
              <a:t> </a:t>
            </a:r>
            <a:r>
              <a:rPr lang="en-GB" dirty="0">
                <a:cs typeface="Calibri"/>
              </a:rPr>
              <a:t>store.</a:t>
            </a:r>
            <a:r>
              <a:rPr lang="en-GB" spc="-50" dirty="0">
                <a:cs typeface="Calibri"/>
              </a:rPr>
              <a:t> </a:t>
            </a:r>
            <a:r>
              <a:rPr lang="en-GB" dirty="0">
                <a:cs typeface="Calibri"/>
              </a:rPr>
              <a:t>Higher</a:t>
            </a:r>
            <a:r>
              <a:rPr lang="en-GB" spc="-50" dirty="0">
                <a:cs typeface="Calibri"/>
              </a:rPr>
              <a:t> </a:t>
            </a:r>
            <a:r>
              <a:rPr lang="en-GB" spc="-10" dirty="0">
                <a:cs typeface="Calibri"/>
              </a:rPr>
              <a:t>replacement </a:t>
            </a:r>
            <a:r>
              <a:rPr lang="en-GB" dirty="0">
                <a:cs typeface="Calibri"/>
              </a:rPr>
              <a:t>costs</a:t>
            </a:r>
            <a:r>
              <a:rPr lang="en-GB" spc="-60" dirty="0">
                <a:cs typeface="Calibri"/>
              </a:rPr>
              <a:t> </a:t>
            </a:r>
            <a:r>
              <a:rPr lang="en-GB" dirty="0">
                <a:cs typeface="Calibri"/>
              </a:rPr>
              <a:t>are</a:t>
            </a:r>
            <a:r>
              <a:rPr lang="en-GB" spc="-55" dirty="0">
                <a:cs typeface="Calibri"/>
              </a:rPr>
              <a:t> </a:t>
            </a:r>
            <a:r>
              <a:rPr lang="en-GB" dirty="0">
                <a:cs typeface="Calibri"/>
              </a:rPr>
              <a:t>a</a:t>
            </a:r>
            <a:r>
              <a:rPr lang="en-GB" spc="-35" dirty="0">
                <a:cs typeface="Calibri"/>
              </a:rPr>
              <a:t> </a:t>
            </a:r>
            <a:r>
              <a:rPr lang="en-GB" dirty="0">
                <a:cs typeface="Calibri"/>
              </a:rPr>
              <a:t>critical</a:t>
            </a:r>
            <a:r>
              <a:rPr lang="en-GB" spc="-70" dirty="0">
                <a:cs typeface="Calibri"/>
              </a:rPr>
              <a:t> </a:t>
            </a:r>
            <a:r>
              <a:rPr lang="en-GB" dirty="0">
                <a:cs typeface="Calibri"/>
              </a:rPr>
              <a:t>factor</a:t>
            </a:r>
            <a:r>
              <a:rPr lang="en-GB" spc="-35" dirty="0">
                <a:cs typeface="Calibri"/>
              </a:rPr>
              <a:t> </a:t>
            </a:r>
            <a:r>
              <a:rPr lang="en-GB" dirty="0">
                <a:cs typeface="Calibri"/>
              </a:rPr>
              <a:t>in</a:t>
            </a:r>
            <a:r>
              <a:rPr lang="en-GB" spc="-70" dirty="0">
                <a:cs typeface="Calibri"/>
              </a:rPr>
              <a:t> </a:t>
            </a:r>
            <a:r>
              <a:rPr lang="en-GB" dirty="0">
                <a:cs typeface="Calibri"/>
              </a:rPr>
              <a:t>the</a:t>
            </a:r>
            <a:r>
              <a:rPr lang="en-GB" spc="-35" dirty="0">
                <a:cs typeface="Calibri"/>
              </a:rPr>
              <a:t> </a:t>
            </a:r>
            <a:r>
              <a:rPr lang="en-GB" dirty="0">
                <a:cs typeface="Calibri"/>
              </a:rPr>
              <a:t>financial</a:t>
            </a:r>
            <a:r>
              <a:rPr lang="en-GB" spc="-70" dirty="0">
                <a:cs typeface="Calibri"/>
              </a:rPr>
              <a:t> </a:t>
            </a:r>
            <a:r>
              <a:rPr lang="en-GB" dirty="0">
                <a:cs typeface="Calibri"/>
              </a:rPr>
              <a:t>equation,</a:t>
            </a:r>
            <a:r>
              <a:rPr lang="en-GB" spc="-60" dirty="0">
                <a:cs typeface="Calibri"/>
              </a:rPr>
              <a:t> </a:t>
            </a:r>
            <a:r>
              <a:rPr lang="en-GB" dirty="0">
                <a:cs typeface="Calibri"/>
              </a:rPr>
              <a:t>particularly</a:t>
            </a:r>
            <a:r>
              <a:rPr lang="en-GB" spc="-35" dirty="0">
                <a:cs typeface="Calibri"/>
              </a:rPr>
              <a:t> </a:t>
            </a:r>
            <a:r>
              <a:rPr lang="en-GB" dirty="0">
                <a:cs typeface="Calibri"/>
              </a:rPr>
              <a:t>when</a:t>
            </a:r>
            <a:r>
              <a:rPr lang="en-GB" spc="-40" dirty="0">
                <a:cs typeface="Calibri"/>
              </a:rPr>
              <a:t> </a:t>
            </a:r>
            <a:r>
              <a:rPr lang="en-GB" dirty="0">
                <a:cs typeface="Calibri"/>
              </a:rPr>
              <a:t>films</a:t>
            </a:r>
            <a:r>
              <a:rPr lang="en-GB" spc="-55" dirty="0">
                <a:cs typeface="Calibri"/>
              </a:rPr>
              <a:t> </a:t>
            </a:r>
            <a:r>
              <a:rPr lang="en-GB" spc="-25" dirty="0">
                <a:cs typeface="Calibri"/>
              </a:rPr>
              <a:t>are </a:t>
            </a:r>
            <a:r>
              <a:rPr lang="en-GB" dirty="0">
                <a:cs typeface="Calibri"/>
              </a:rPr>
              <a:t>often</a:t>
            </a:r>
            <a:r>
              <a:rPr lang="en-GB" spc="-45" dirty="0">
                <a:cs typeface="Calibri"/>
              </a:rPr>
              <a:t> </a:t>
            </a:r>
            <a:r>
              <a:rPr lang="en-GB" dirty="0">
                <a:cs typeface="Calibri"/>
              </a:rPr>
              <a:t>damaged</a:t>
            </a:r>
            <a:r>
              <a:rPr lang="en-GB" spc="-50" dirty="0">
                <a:cs typeface="Calibri"/>
              </a:rPr>
              <a:t> </a:t>
            </a:r>
            <a:r>
              <a:rPr lang="en-GB" dirty="0">
                <a:cs typeface="Calibri"/>
              </a:rPr>
              <a:t>or</a:t>
            </a:r>
            <a:r>
              <a:rPr lang="en-GB" spc="-70" dirty="0">
                <a:cs typeface="Calibri"/>
              </a:rPr>
              <a:t> </a:t>
            </a:r>
            <a:r>
              <a:rPr lang="en-GB" dirty="0">
                <a:cs typeface="Calibri"/>
              </a:rPr>
              <a:t>lost</a:t>
            </a:r>
            <a:r>
              <a:rPr lang="en-GB" spc="-40" dirty="0">
                <a:cs typeface="Calibri"/>
              </a:rPr>
              <a:t> </a:t>
            </a:r>
            <a:r>
              <a:rPr lang="en-GB" dirty="0">
                <a:cs typeface="Calibri"/>
              </a:rPr>
              <a:t>by</a:t>
            </a:r>
            <a:r>
              <a:rPr lang="en-GB" spc="-45" dirty="0">
                <a:cs typeface="Calibri"/>
              </a:rPr>
              <a:t> </a:t>
            </a:r>
            <a:r>
              <a:rPr lang="en-GB" spc="-10" dirty="0">
                <a:cs typeface="Calibri"/>
              </a:rPr>
              <a:t>customers.</a:t>
            </a:r>
            <a:endParaRPr lang="en-GB" dirty="0">
              <a:cs typeface="Calibri"/>
            </a:endParaRPr>
          </a:p>
          <a:p>
            <a:endParaRPr lang="hi-IN" dirty="0"/>
          </a:p>
        </p:txBody>
      </p:sp>
    </p:spTree>
    <p:extLst>
      <p:ext uri="{BB962C8B-B14F-4D97-AF65-F5344CB8AC3E}">
        <p14:creationId xmlns:p14="http://schemas.microsoft.com/office/powerpoint/2010/main" val="758953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04F1B-C45D-4E29-99EA-1DA44B0057B6}"/>
              </a:ext>
            </a:extLst>
          </p:cNvPr>
          <p:cNvSpPr txBox="1"/>
          <p:nvPr/>
        </p:nvSpPr>
        <p:spPr>
          <a:xfrm>
            <a:off x="3306618" y="2373745"/>
            <a:ext cx="7047346" cy="1323439"/>
          </a:xfrm>
          <a:prstGeom prst="rect">
            <a:avLst/>
          </a:prstGeom>
          <a:noFill/>
        </p:spPr>
        <p:txBody>
          <a:bodyPr wrap="square" rtlCol="0">
            <a:spAutoFit/>
          </a:bodyPr>
          <a:lstStyle/>
          <a:p>
            <a:r>
              <a:rPr lang="en-GB" sz="8000" dirty="0"/>
              <a:t>THANK YOU🎯</a:t>
            </a:r>
            <a:endParaRPr lang="hi-IN" sz="8000" dirty="0"/>
          </a:p>
        </p:txBody>
      </p:sp>
    </p:spTree>
    <p:extLst>
      <p:ext uri="{BB962C8B-B14F-4D97-AF65-F5344CB8AC3E}">
        <p14:creationId xmlns:p14="http://schemas.microsoft.com/office/powerpoint/2010/main" val="279952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A4E17-9C69-4CCE-9903-1E0A5593DEA5}"/>
              </a:ext>
            </a:extLst>
          </p:cNvPr>
          <p:cNvSpPr txBox="1"/>
          <p:nvPr/>
        </p:nvSpPr>
        <p:spPr>
          <a:xfrm>
            <a:off x="430306" y="304800"/>
            <a:ext cx="10829365" cy="6278642"/>
          </a:xfrm>
          <a:prstGeom prst="rect">
            <a:avLst/>
          </a:prstGeom>
          <a:noFill/>
        </p:spPr>
        <p:txBody>
          <a:bodyPr wrap="square" rtlCol="0">
            <a:spAutoFit/>
          </a:bodyPr>
          <a:lstStyle/>
          <a:p>
            <a:r>
              <a:rPr lang="en-IN" b="1" u="sng" dirty="0"/>
              <a:t>Film Table: </a:t>
            </a:r>
            <a:r>
              <a:rPr lang="en-IN" dirty="0"/>
              <a:t>The film table lists all the films that may be in stock in the store.</a:t>
            </a:r>
            <a:endParaRPr lang="en-US" dirty="0"/>
          </a:p>
          <a:p>
            <a:pPr lvl="0"/>
            <a:r>
              <a:rPr lang="en-IN" dirty="0"/>
              <a:t>Film id (Primary Key): A unique identifier for each film.</a:t>
            </a:r>
            <a:endParaRPr lang="en-US" dirty="0"/>
          </a:p>
          <a:p>
            <a:pPr lvl="0"/>
            <a:r>
              <a:rPr lang="en-IN" dirty="0"/>
              <a:t>title: The title of the film.</a:t>
            </a:r>
            <a:endParaRPr lang="en-US" dirty="0"/>
          </a:p>
          <a:p>
            <a:pPr lvl="0"/>
            <a:r>
              <a:rPr lang="en-IN" dirty="0"/>
              <a:t>description: A brief description of the film.</a:t>
            </a:r>
            <a:endParaRPr lang="en-US" dirty="0"/>
          </a:p>
          <a:p>
            <a:pPr lvl="0"/>
            <a:r>
              <a:rPr lang="en-IN" dirty="0"/>
              <a:t>Release year: The year when the film released.</a:t>
            </a:r>
            <a:endParaRPr lang="en-US" dirty="0"/>
          </a:p>
          <a:p>
            <a:pPr lvl="0"/>
            <a:r>
              <a:rPr lang="en-IN" dirty="0"/>
              <a:t>Language id (Foreign Key): A reference to the Language table, specifying the film's language.</a:t>
            </a:r>
            <a:endParaRPr lang="en-US" dirty="0"/>
          </a:p>
          <a:p>
            <a:pPr lvl="0"/>
            <a:r>
              <a:rPr lang="en-IN" dirty="0"/>
              <a:t>Original language id (Foreign Key): A reference to the Language table, standing for the original language of the film.</a:t>
            </a:r>
            <a:endParaRPr lang="en-US" dirty="0"/>
          </a:p>
          <a:p>
            <a:pPr lvl="0"/>
            <a:r>
              <a:rPr lang="en-IN" dirty="0"/>
              <a:t>Rental duration: The rental duration of the film.</a:t>
            </a:r>
            <a:endParaRPr lang="en-US" dirty="0"/>
          </a:p>
          <a:p>
            <a:pPr lvl="0"/>
            <a:r>
              <a:rPr lang="en-IN" dirty="0"/>
              <a:t>Rental rate: The rental rate for the film.</a:t>
            </a:r>
            <a:endParaRPr lang="en-US" dirty="0"/>
          </a:p>
          <a:p>
            <a:pPr lvl="0"/>
            <a:r>
              <a:rPr lang="en-IN" dirty="0"/>
              <a:t>Replacement cost: The cost to replace the film.</a:t>
            </a:r>
            <a:endParaRPr lang="en-US" dirty="0"/>
          </a:p>
          <a:p>
            <a:r>
              <a:rPr lang="en-IN" dirty="0"/>
              <a:t>rating: The film's content rating.</a:t>
            </a:r>
            <a:endParaRPr lang="hi-IN" dirty="0"/>
          </a:p>
          <a:p>
            <a:r>
              <a:rPr lang="en-IN" b="1" u="sng" dirty="0"/>
              <a:t>Film text Table:</a:t>
            </a:r>
            <a:r>
              <a:rPr lang="en-IN" dirty="0"/>
              <a:t> The content of the film text table kept in synchrony with the film table by triggers on the film table INSERT, UPDATE, and DELETE operations.</a:t>
            </a:r>
            <a:endParaRPr lang="en-US" dirty="0"/>
          </a:p>
          <a:p>
            <a:pPr lvl="0"/>
            <a:r>
              <a:rPr lang="en-IN" dirty="0"/>
              <a:t>Film id (Foreign Key): A reference to the Film table, with film title.</a:t>
            </a:r>
            <a:endParaRPr lang="en-US" dirty="0"/>
          </a:p>
          <a:p>
            <a:pPr lvl="0"/>
            <a:r>
              <a:rPr lang="en-IN" dirty="0"/>
              <a:t>film title: The title of the film.</a:t>
            </a:r>
            <a:endParaRPr lang="en-US" dirty="0"/>
          </a:p>
          <a:p>
            <a:pPr lvl="0"/>
            <a:r>
              <a:rPr lang="en-IN" dirty="0"/>
              <a:t>description: A brief description of the film.</a:t>
            </a:r>
            <a:endParaRPr lang="hi-IN" dirty="0"/>
          </a:p>
          <a:p>
            <a:r>
              <a:rPr lang="en-IN" b="1" u="sng" dirty="0"/>
              <a:t>Film actor Table:</a:t>
            </a:r>
            <a:r>
              <a:rPr lang="en-IN" dirty="0"/>
              <a:t> The film actor table support many to many relationships’ films and actors.</a:t>
            </a:r>
            <a:endParaRPr lang="en-US" dirty="0"/>
          </a:p>
          <a:p>
            <a:pPr lvl="0"/>
            <a:r>
              <a:rPr lang="en-IN" dirty="0"/>
              <a:t>Actor id (Foreign Key): A reference to the Actor table, stands for the actor associated with the film.</a:t>
            </a:r>
            <a:endParaRPr lang="en-US" dirty="0"/>
          </a:p>
          <a:p>
            <a:pPr lvl="0"/>
            <a:r>
              <a:rPr lang="en-IN" dirty="0"/>
              <a:t>Film id (Foreign Key): A reference to the Film table, showing the film in which, the actor appeared.</a:t>
            </a:r>
            <a:endParaRPr lang="en-US" dirty="0"/>
          </a:p>
          <a:p>
            <a:pPr lvl="0"/>
            <a:endParaRPr lang="en-US" dirty="0"/>
          </a:p>
          <a:p>
            <a:endParaRPr lang="hi-IN" dirty="0"/>
          </a:p>
        </p:txBody>
      </p:sp>
    </p:spTree>
    <p:extLst>
      <p:ext uri="{BB962C8B-B14F-4D97-AF65-F5344CB8AC3E}">
        <p14:creationId xmlns:p14="http://schemas.microsoft.com/office/powerpoint/2010/main" val="53583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22C9F-E000-4436-93CC-DE6A2CE9652C}"/>
              </a:ext>
            </a:extLst>
          </p:cNvPr>
          <p:cNvSpPr txBox="1"/>
          <p:nvPr/>
        </p:nvSpPr>
        <p:spPr>
          <a:xfrm>
            <a:off x="376517" y="170330"/>
            <a:ext cx="11438965" cy="5632311"/>
          </a:xfrm>
          <a:prstGeom prst="rect">
            <a:avLst/>
          </a:prstGeom>
          <a:noFill/>
        </p:spPr>
        <p:txBody>
          <a:bodyPr wrap="square" rtlCol="0">
            <a:spAutoFit/>
          </a:bodyPr>
          <a:lstStyle/>
          <a:p>
            <a:r>
              <a:rPr lang="en-IN" b="1" u="sng" dirty="0"/>
              <a:t>Film category Table:</a:t>
            </a:r>
            <a:r>
              <a:rPr lang="en-IN" dirty="0"/>
              <a:t> The film category table support many to many relationships between films and categories.</a:t>
            </a:r>
            <a:endParaRPr lang="en-US" dirty="0"/>
          </a:p>
          <a:p>
            <a:pPr lvl="0"/>
            <a:r>
              <a:rPr lang="en-IN" dirty="0"/>
              <a:t>Film id (Foreign Key): A reference to the Film table, specifying the film associated with a category.</a:t>
            </a:r>
            <a:endParaRPr lang="en-US" dirty="0"/>
          </a:p>
          <a:p>
            <a:pPr lvl="0"/>
            <a:r>
              <a:rPr lang="en-IN" dirty="0"/>
              <a:t>Category id (Foreign Key): A reference to the Category table, showing the category assigned to the film.</a:t>
            </a:r>
            <a:endParaRPr lang="en-US" dirty="0"/>
          </a:p>
          <a:p>
            <a:r>
              <a:rPr lang="en-IN" b="1" u="sng" dirty="0"/>
              <a:t>Inventory Table:</a:t>
            </a:r>
            <a:r>
              <a:rPr lang="en-IN" b="1" dirty="0"/>
              <a:t> </a:t>
            </a:r>
            <a:r>
              <a:rPr lang="en-IN" dirty="0"/>
              <a:t>The inventory table is a copy of a given film in each store.</a:t>
            </a:r>
            <a:endParaRPr lang="en-US" dirty="0"/>
          </a:p>
          <a:p>
            <a:pPr lvl="0"/>
            <a:r>
              <a:rPr lang="en-IN" dirty="0"/>
              <a:t>Inventory id (Primary Key): A unique identifier for each inventory item.</a:t>
            </a:r>
            <a:endParaRPr lang="en-US" dirty="0"/>
          </a:p>
          <a:p>
            <a:pPr lvl="0"/>
            <a:r>
              <a:rPr lang="en-IN" dirty="0"/>
              <a:t>Film id (Foreign Key): A reference to the Film table, stands for the film in the inventory.</a:t>
            </a:r>
            <a:endParaRPr lang="en-US" dirty="0"/>
          </a:p>
          <a:p>
            <a:pPr lvl="0"/>
            <a:r>
              <a:rPr lang="en-IN" dirty="0"/>
              <a:t>Store id (Foreign Key): A reference to the Store table, showing the store where the inventory item is.</a:t>
            </a:r>
            <a:endParaRPr lang="en-US" dirty="0"/>
          </a:p>
          <a:p>
            <a:pPr lvl="0"/>
            <a:r>
              <a:rPr lang="en-IN" dirty="0"/>
              <a:t>last update: The date and time when the inventory item updated.</a:t>
            </a:r>
            <a:endParaRPr lang="en-US" dirty="0"/>
          </a:p>
          <a:p>
            <a:r>
              <a:rPr lang="en-IN" b="1" u="sng" dirty="0"/>
              <a:t>Language Table:</a:t>
            </a:r>
            <a:r>
              <a:rPr lang="en-IN" dirty="0"/>
              <a:t> The table lists all values for the film &amp; original language.</a:t>
            </a:r>
            <a:endParaRPr lang="en-US" dirty="0"/>
          </a:p>
          <a:p>
            <a:pPr lvl="0"/>
            <a:r>
              <a:rPr lang="en-IN" dirty="0"/>
              <a:t>Language id (Primary Key): A unique identifier for each language.</a:t>
            </a:r>
            <a:endParaRPr lang="en-US" dirty="0"/>
          </a:p>
          <a:p>
            <a:r>
              <a:rPr lang="en-IN" dirty="0"/>
              <a:t>name: The name of the language.</a:t>
            </a:r>
            <a:endParaRPr lang="hi-IN" dirty="0"/>
          </a:p>
          <a:p>
            <a:r>
              <a:rPr lang="en-IN" b="1" u="sng" dirty="0"/>
              <a:t>Payment Table</a:t>
            </a:r>
            <a:r>
              <a:rPr lang="en-IN" u="sng" dirty="0"/>
              <a:t>:</a:t>
            </a:r>
            <a:r>
              <a:rPr lang="en-IN" dirty="0"/>
              <a:t> The payment table records every payment made by the customer, including information such as the amount and rent paid.</a:t>
            </a:r>
            <a:endParaRPr lang="en-US" dirty="0"/>
          </a:p>
          <a:p>
            <a:pPr lvl="0"/>
            <a:r>
              <a:rPr lang="en-IN" dirty="0"/>
              <a:t>Payment id (Primary Key): A unique identifier for each payment transaction.</a:t>
            </a:r>
            <a:endParaRPr lang="en-US" dirty="0"/>
          </a:p>
          <a:p>
            <a:pPr lvl="0"/>
            <a:r>
              <a:rPr lang="en-IN" dirty="0"/>
              <a:t>Customer id (Foreign Key): A reference to the Customer table, specifying the customer who made the payment.</a:t>
            </a:r>
            <a:endParaRPr lang="en-US" dirty="0"/>
          </a:p>
          <a:p>
            <a:pPr lvl="0"/>
            <a:r>
              <a:rPr lang="en-IN" dirty="0"/>
              <a:t>Staff id (Foreign Key): A reference to the Staff table, showing the staff member who processed the payment.</a:t>
            </a:r>
            <a:endParaRPr lang="en-US" dirty="0"/>
          </a:p>
          <a:p>
            <a:pPr lvl="0"/>
            <a:r>
              <a:rPr lang="en-IN" dirty="0"/>
              <a:t>Rental id (Foreign Key): A reference to the Rental table, standing for the rental associated with the payment.</a:t>
            </a:r>
            <a:endParaRPr lang="en-US" dirty="0"/>
          </a:p>
          <a:p>
            <a:pPr lvl="0"/>
            <a:r>
              <a:rPr lang="en-IN" dirty="0"/>
              <a:t>amount: The payment amount.</a:t>
            </a:r>
            <a:endParaRPr lang="en-US" dirty="0"/>
          </a:p>
          <a:p>
            <a:pPr lvl="0"/>
            <a:r>
              <a:rPr lang="en-IN" dirty="0"/>
              <a:t>Payment date: The date and time when of the payment.</a:t>
            </a:r>
            <a:endParaRPr lang="en-US" dirty="0"/>
          </a:p>
          <a:p>
            <a:endParaRPr lang="hi-IN" dirty="0"/>
          </a:p>
        </p:txBody>
      </p:sp>
    </p:spTree>
    <p:extLst>
      <p:ext uri="{BB962C8B-B14F-4D97-AF65-F5344CB8AC3E}">
        <p14:creationId xmlns:p14="http://schemas.microsoft.com/office/powerpoint/2010/main" val="51058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32A343-B1CD-4AE2-9A9B-70DE9CB27C56}"/>
              </a:ext>
            </a:extLst>
          </p:cNvPr>
          <p:cNvSpPr txBox="1"/>
          <p:nvPr/>
        </p:nvSpPr>
        <p:spPr>
          <a:xfrm>
            <a:off x="197224" y="89647"/>
            <a:ext cx="11681011" cy="6740307"/>
          </a:xfrm>
          <a:prstGeom prst="rect">
            <a:avLst/>
          </a:prstGeom>
          <a:noFill/>
        </p:spPr>
        <p:txBody>
          <a:bodyPr wrap="square" rtlCol="0">
            <a:spAutoFit/>
          </a:bodyPr>
          <a:lstStyle/>
          <a:p>
            <a:r>
              <a:rPr lang="en-IN" b="1" u="sng" dirty="0"/>
              <a:t>Rental Table:</a:t>
            </a:r>
            <a:r>
              <a:rPr lang="en-IN" dirty="0"/>
              <a:t> The rental table holds a row for each rental of each inventory item, which holds information about who rented what, when it rented it, and when it returned.</a:t>
            </a:r>
            <a:endParaRPr lang="en-US" dirty="0"/>
          </a:p>
          <a:p>
            <a:pPr lvl="0"/>
            <a:r>
              <a:rPr lang="en-IN" dirty="0"/>
              <a:t>Rental id (Primary Key): A unique identifier for each rental transaction.</a:t>
            </a:r>
            <a:endParaRPr lang="en-US" dirty="0"/>
          </a:p>
          <a:p>
            <a:pPr lvl="0"/>
            <a:r>
              <a:rPr lang="en-IN" dirty="0"/>
              <a:t>Rental date: The date and time when the movie rented.</a:t>
            </a:r>
            <a:endParaRPr lang="en-US" dirty="0"/>
          </a:p>
          <a:p>
            <a:pPr lvl="0"/>
            <a:r>
              <a:rPr lang="en-IN" dirty="0"/>
              <a:t>Inventory id (Foreign Key): A reference to the Inventory table, showing the inventory item rented.</a:t>
            </a:r>
            <a:endParaRPr lang="en-US" dirty="0"/>
          </a:p>
          <a:p>
            <a:pPr lvl="0"/>
            <a:r>
              <a:rPr lang="en-IN" dirty="0"/>
              <a:t>Customer id (Foreign Key): A reference to the Customer table, specifying the customer who rented the film.</a:t>
            </a:r>
            <a:endParaRPr lang="en-US" dirty="0"/>
          </a:p>
          <a:p>
            <a:pPr lvl="0"/>
            <a:r>
              <a:rPr lang="en-IN" dirty="0"/>
              <a:t>Return date: The date and time when the rental returned.</a:t>
            </a:r>
            <a:endParaRPr lang="en-US" dirty="0"/>
          </a:p>
          <a:p>
            <a:pPr lvl="0"/>
            <a:r>
              <a:rPr lang="en-IN" dirty="0"/>
              <a:t>Staff id (Foreign Key): A reference to the Staff table, standing for the staff member who processed the rental.</a:t>
            </a:r>
            <a:endParaRPr lang="en-US" dirty="0"/>
          </a:p>
          <a:p>
            <a:r>
              <a:rPr lang="en-IN" b="1" u="sng" dirty="0"/>
              <a:t>Staff Table:</a:t>
            </a:r>
            <a:r>
              <a:rPr lang="en-IN" dirty="0"/>
              <a:t> The staff table lists all staff information, including email addresses, login information, and pictures.</a:t>
            </a:r>
            <a:endParaRPr lang="en-US" dirty="0"/>
          </a:p>
          <a:p>
            <a:pPr lvl="0"/>
            <a:r>
              <a:rPr lang="en-IN" dirty="0"/>
              <a:t>Staff id (Primary Key): A unique identifier for each staff member.</a:t>
            </a:r>
            <a:endParaRPr lang="en-US" dirty="0"/>
          </a:p>
          <a:p>
            <a:pPr lvl="0"/>
            <a:r>
              <a:rPr lang="en-IN" dirty="0"/>
              <a:t>first name: The first name of the staff member.</a:t>
            </a:r>
            <a:endParaRPr lang="en-US" dirty="0"/>
          </a:p>
          <a:p>
            <a:pPr lvl="0"/>
            <a:r>
              <a:rPr lang="en-IN" dirty="0"/>
              <a:t>last name: The last name of the staff member.</a:t>
            </a:r>
            <a:endParaRPr lang="en-US" dirty="0"/>
          </a:p>
          <a:p>
            <a:pPr lvl="0"/>
            <a:r>
              <a:rPr lang="en-IN" dirty="0"/>
              <a:t>Address id (Foreign Key): A reference to the Address table, specifying the staff member's address.</a:t>
            </a:r>
            <a:endParaRPr lang="en-US" dirty="0"/>
          </a:p>
          <a:p>
            <a:pPr lvl="0"/>
            <a:r>
              <a:rPr lang="en-IN" dirty="0"/>
              <a:t>email: The email address of the staff member.</a:t>
            </a:r>
            <a:endParaRPr lang="en-US" dirty="0"/>
          </a:p>
          <a:p>
            <a:pPr lvl="0"/>
            <a:r>
              <a:rPr lang="en-IN" dirty="0"/>
              <a:t>Store id (Foreign Key): A reference to the Store table, showing the store where the staff member works.</a:t>
            </a:r>
            <a:endParaRPr lang="en-US" dirty="0"/>
          </a:p>
          <a:p>
            <a:pPr lvl="0"/>
            <a:r>
              <a:rPr lang="en-IN" dirty="0"/>
              <a:t>active: A flag showing whether the staff member is currently active.</a:t>
            </a:r>
            <a:endParaRPr lang="en-US" dirty="0"/>
          </a:p>
          <a:p>
            <a:pPr lvl="0"/>
            <a:r>
              <a:rPr lang="en-IN" dirty="0"/>
              <a:t>username: The staff member's username for system login.</a:t>
            </a:r>
            <a:endParaRPr lang="en-US" dirty="0"/>
          </a:p>
          <a:p>
            <a:pPr lvl="0"/>
            <a:r>
              <a:rPr lang="en-IN" dirty="0"/>
              <a:t>password: The staff member's password for system login.</a:t>
            </a:r>
            <a:endParaRPr lang="en-US" dirty="0"/>
          </a:p>
          <a:p>
            <a:pPr lvl="0"/>
            <a:r>
              <a:rPr lang="en-IN" dirty="0"/>
              <a:t>last update: The date and time of the staff member's last update.</a:t>
            </a:r>
            <a:endParaRPr lang="en-US" dirty="0"/>
          </a:p>
          <a:p>
            <a:r>
              <a:rPr lang="en-IN" b="1" u="sng" dirty="0"/>
              <a:t>Store Table:</a:t>
            </a:r>
            <a:r>
              <a:rPr lang="en-IN" dirty="0"/>
              <a:t> The store table lists all stores in the system.</a:t>
            </a:r>
            <a:endParaRPr lang="en-US" dirty="0"/>
          </a:p>
          <a:p>
            <a:pPr lvl="0"/>
            <a:r>
              <a:rPr lang="en-IN" dirty="0"/>
              <a:t>Store id (Primary Key): A unique identifier for each store.</a:t>
            </a:r>
            <a:endParaRPr lang="en-US" dirty="0"/>
          </a:p>
          <a:p>
            <a:pPr lvl="0"/>
            <a:r>
              <a:rPr lang="en-IN" dirty="0"/>
              <a:t>Manager staff id (Foreign Key): A reference to the Staff table, standing for the staff member who manages the store.</a:t>
            </a:r>
            <a:endParaRPr lang="en-US" dirty="0"/>
          </a:p>
          <a:p>
            <a:pPr lvl="0"/>
            <a:r>
              <a:rPr lang="en-IN" dirty="0"/>
              <a:t>Address id (Foreign Key): A reference to the Address table, specifying the store's address.</a:t>
            </a:r>
            <a:endParaRPr lang="en-US" dirty="0"/>
          </a:p>
          <a:p>
            <a:endParaRPr lang="hi-IN" dirty="0"/>
          </a:p>
        </p:txBody>
      </p:sp>
    </p:spTree>
    <p:extLst>
      <p:ext uri="{BB962C8B-B14F-4D97-AF65-F5344CB8AC3E}">
        <p14:creationId xmlns:p14="http://schemas.microsoft.com/office/powerpoint/2010/main" val="1436621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EC304-6A8B-419F-B1AE-397AC357B5CA}"/>
              </a:ext>
            </a:extLst>
          </p:cNvPr>
          <p:cNvSpPr txBox="1"/>
          <p:nvPr/>
        </p:nvSpPr>
        <p:spPr>
          <a:xfrm>
            <a:off x="2779059" y="493059"/>
            <a:ext cx="8229600" cy="369332"/>
          </a:xfrm>
          <a:prstGeom prst="rect">
            <a:avLst/>
          </a:prstGeom>
          <a:noFill/>
        </p:spPr>
        <p:txBody>
          <a:bodyPr wrap="square" rtlCol="0">
            <a:spAutoFit/>
          </a:bodyPr>
          <a:lstStyle/>
          <a:p>
            <a:endParaRPr lang="hi-IN" dirty="0"/>
          </a:p>
        </p:txBody>
      </p:sp>
      <p:sp>
        <p:nvSpPr>
          <p:cNvPr id="12" name="TextBox 11">
            <a:extLst>
              <a:ext uri="{FF2B5EF4-FFF2-40B4-BE49-F238E27FC236}">
                <a16:creationId xmlns:a16="http://schemas.microsoft.com/office/drawing/2014/main" id="{B48596D5-3A8A-40E2-9A17-71FF05411CCE}"/>
              </a:ext>
            </a:extLst>
          </p:cNvPr>
          <p:cNvSpPr txBox="1"/>
          <p:nvPr/>
        </p:nvSpPr>
        <p:spPr>
          <a:xfrm>
            <a:off x="3685309" y="391459"/>
            <a:ext cx="8405091" cy="5632311"/>
          </a:xfrm>
          <a:prstGeom prst="rect">
            <a:avLst/>
          </a:prstGeom>
          <a:noFill/>
        </p:spPr>
        <p:txBody>
          <a:bodyPr wrap="square" rtlCol="0">
            <a:spAutoFit/>
          </a:bodyPr>
          <a:lstStyle/>
          <a:p>
            <a:pPr marL="285750" indent="-285750">
              <a:buFont typeface="Wingdings" panose="05000000000000000000" pitchFamily="2" charset="2"/>
              <a:buChar char="Ø"/>
            </a:pPr>
            <a:r>
              <a:rPr lang="en-GB" b="1" dirty="0"/>
              <a:t>Valuable Insights: </a:t>
            </a:r>
            <a:r>
              <a:rPr lang="en-GB" dirty="0"/>
              <a:t>The Power BI dashboard built using the </a:t>
            </a:r>
            <a:r>
              <a:rPr lang="en-GB" dirty="0" err="1"/>
              <a:t>Sakila</a:t>
            </a:r>
            <a:r>
              <a:rPr lang="en-GB" dirty="0"/>
              <a:t> Movie Rental Database provides clear insights into rental performance, customer </a:t>
            </a:r>
            <a:r>
              <a:rPr lang="en-GB" dirty="0" err="1"/>
              <a:t>behavior</a:t>
            </a:r>
            <a:r>
              <a:rPr lang="en-GB" dirty="0"/>
              <a:t>, and film popularity. It highlights key patterns in revenue, category demand, language preferences, and customer engagement. These analytics help the business identify top-performing films, high-value customer groups, and strong operational areas.</a:t>
            </a:r>
            <a:endParaRPr lang="hi-IN" dirty="0"/>
          </a:p>
          <a:p>
            <a:pPr marL="285750" indent="-285750">
              <a:buFont typeface="Wingdings" panose="05000000000000000000" pitchFamily="2" charset="2"/>
              <a:buChar char="Ø"/>
            </a:pPr>
            <a:endParaRPr lang="hi-IN" dirty="0"/>
          </a:p>
          <a:p>
            <a:pPr marL="285750" indent="-285750">
              <a:buFont typeface="Wingdings" panose="05000000000000000000" pitchFamily="2" charset="2"/>
              <a:buChar char="Ø"/>
            </a:pPr>
            <a:r>
              <a:rPr lang="en-GB" b="1" dirty="0"/>
              <a:t>Improvement Focus: </a:t>
            </a:r>
            <a:r>
              <a:rPr lang="en-GB" dirty="0"/>
              <a:t>The dashboard uncovers several opportunities for improvement, including optimizing film inventory, addressing low-performing categories, and improving customer retention. It also identifies mismatches between film availability and rental demand, enabling the business to refine its collection, improve stock distribution across stores, and tailor marketing to customer interests.</a:t>
            </a:r>
          </a:p>
          <a:p>
            <a:pPr marL="285750" indent="-285750">
              <a:buFont typeface="Wingdings" panose="05000000000000000000" pitchFamily="2" charset="2"/>
              <a:buChar char="Ø"/>
            </a:pPr>
            <a:endParaRPr lang="hi-IN" dirty="0"/>
          </a:p>
          <a:p>
            <a:pPr marL="285750" indent="-285750">
              <a:buFont typeface="Wingdings" panose="05000000000000000000" pitchFamily="2" charset="2"/>
              <a:buChar char="Ø"/>
            </a:pPr>
            <a:r>
              <a:rPr lang="en-GB" b="1" dirty="0"/>
              <a:t>Evaluation of Effectiveness: </a:t>
            </a:r>
            <a:r>
              <a:rPr lang="en-GB" dirty="0"/>
              <a:t>By </a:t>
            </a:r>
            <a:r>
              <a:rPr lang="en-GB" dirty="0" err="1"/>
              <a:t>analyzing</a:t>
            </a:r>
            <a:r>
              <a:rPr lang="en-GB" dirty="0"/>
              <a:t> metrics such as on-time returns, rental duration, customer satisfaction proxies, and staff workload, the dashboard supports evaluation of operational efficiency. It helps measure how staff performance affects customer experience, how film ratings impact revenue, and how language availability influences rental frequency—enabling data-driven decisions that strengthen overall business performance.</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hi-IN" dirty="0"/>
          </a:p>
        </p:txBody>
      </p:sp>
      <p:sp>
        <p:nvSpPr>
          <p:cNvPr id="13" name="Rectangle: Rounded Corners 12">
            <a:extLst>
              <a:ext uri="{FF2B5EF4-FFF2-40B4-BE49-F238E27FC236}">
                <a16:creationId xmlns:a16="http://schemas.microsoft.com/office/drawing/2014/main" id="{6975E6CD-5B66-4FFA-A1F0-536C051EEE81}"/>
              </a:ext>
            </a:extLst>
          </p:cNvPr>
          <p:cNvSpPr/>
          <p:nvPr/>
        </p:nvSpPr>
        <p:spPr>
          <a:xfrm>
            <a:off x="318653" y="537472"/>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CUSTOMER BEHAVIOR INSIGHTS</a:t>
            </a:r>
            <a:endParaRPr lang="hi-IN" dirty="0">
              <a:solidFill>
                <a:schemeClr val="accent6">
                  <a:lumMod val="75000"/>
                </a:schemeClr>
              </a:solidFill>
            </a:endParaRPr>
          </a:p>
        </p:txBody>
      </p:sp>
      <p:sp>
        <p:nvSpPr>
          <p:cNvPr id="14" name="Rectangle: Rounded Corners 13">
            <a:extLst>
              <a:ext uri="{FF2B5EF4-FFF2-40B4-BE49-F238E27FC236}">
                <a16:creationId xmlns:a16="http://schemas.microsoft.com/office/drawing/2014/main" id="{E2A61036-361E-49E8-B7C6-C11A73C3F152}"/>
              </a:ext>
            </a:extLst>
          </p:cNvPr>
          <p:cNvSpPr/>
          <p:nvPr/>
        </p:nvSpPr>
        <p:spPr>
          <a:xfrm>
            <a:off x="318654" y="2361997"/>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GEOGRAPHIC ANALYSIS</a:t>
            </a:r>
            <a:endParaRPr lang="hi-IN" dirty="0">
              <a:solidFill>
                <a:schemeClr val="accent6">
                  <a:lumMod val="75000"/>
                </a:schemeClr>
              </a:solidFill>
            </a:endParaRPr>
          </a:p>
        </p:txBody>
      </p:sp>
      <p:sp>
        <p:nvSpPr>
          <p:cNvPr id="15" name="Rectangle: Rounded Corners 14">
            <a:extLst>
              <a:ext uri="{FF2B5EF4-FFF2-40B4-BE49-F238E27FC236}">
                <a16:creationId xmlns:a16="http://schemas.microsoft.com/office/drawing/2014/main" id="{9F299065-1647-4BB1-8704-ACD2D07E33FA}"/>
              </a:ext>
            </a:extLst>
          </p:cNvPr>
          <p:cNvSpPr/>
          <p:nvPr/>
        </p:nvSpPr>
        <p:spPr>
          <a:xfrm>
            <a:off x="339436" y="4332536"/>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FILM PERFORMANCE EXAMINATION</a:t>
            </a:r>
            <a:endParaRPr lang="hi-IN" dirty="0">
              <a:solidFill>
                <a:schemeClr val="accent6">
                  <a:lumMod val="75000"/>
                </a:schemeClr>
              </a:solidFill>
            </a:endParaRPr>
          </a:p>
        </p:txBody>
      </p:sp>
    </p:spTree>
    <p:extLst>
      <p:ext uri="{BB962C8B-B14F-4D97-AF65-F5344CB8AC3E}">
        <p14:creationId xmlns:p14="http://schemas.microsoft.com/office/powerpoint/2010/main" val="287421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FFCD0-AC7D-4216-A1C9-3EFB65563A0D}"/>
              </a:ext>
            </a:extLst>
          </p:cNvPr>
          <p:cNvSpPr txBox="1"/>
          <p:nvPr/>
        </p:nvSpPr>
        <p:spPr>
          <a:xfrm>
            <a:off x="3916217" y="886692"/>
            <a:ext cx="7712365" cy="3970318"/>
          </a:xfrm>
          <a:prstGeom prst="rect">
            <a:avLst/>
          </a:prstGeom>
          <a:noFill/>
        </p:spPr>
        <p:txBody>
          <a:bodyPr wrap="square" rtlCol="0">
            <a:spAutoFit/>
          </a:bodyPr>
          <a:lstStyle/>
          <a:p>
            <a:pPr marL="285750" indent="-285750">
              <a:buFont typeface="Wingdings" panose="05000000000000000000" pitchFamily="2" charset="2"/>
              <a:buChar char="Ø"/>
            </a:pPr>
            <a:r>
              <a:rPr lang="en-GB" b="1" dirty="0"/>
              <a:t>Trend Identification: </a:t>
            </a:r>
            <a:r>
              <a:rPr lang="en-GB" dirty="0"/>
              <a:t>Historical rental data reveals seasonal demand peaks, monthly fluctuations, and shifting customer preferences across film categories and languages. The dashboard highlights fast-moving vs. slow-moving films, emerging genres, and changes in rental </a:t>
            </a:r>
            <a:r>
              <a:rPr lang="en-GB" dirty="0" err="1"/>
              <a:t>behavior</a:t>
            </a:r>
            <a:r>
              <a:rPr lang="en-GB" dirty="0"/>
              <a:t> over time. These trends help improve forecasting, inventory planning, and campaign design.</a:t>
            </a:r>
          </a:p>
          <a:p>
            <a:endParaRPr lang="en-GB" dirty="0"/>
          </a:p>
          <a:p>
            <a:pPr marL="285750" indent="-285750">
              <a:buFont typeface="Wingdings" panose="05000000000000000000" pitchFamily="2" charset="2"/>
              <a:buChar char="Ø"/>
            </a:pPr>
            <a:r>
              <a:rPr lang="en-GB" b="1" dirty="0"/>
              <a:t>Comprehensive Understanding: </a:t>
            </a:r>
            <a:r>
              <a:rPr lang="en-GB" dirty="0"/>
              <a:t>The dashboard provides a holistic view of the movie rental ecosystem by integrating insights from customers, films, rentals, payments, staff, and stores into a single platform. This unified perspective enables stakeholders to make informed, coordinated decisions that enhance customer satisfaction, reduce inefficiencies, and increase profitability across the entire rental business.</a:t>
            </a:r>
          </a:p>
          <a:p>
            <a:endParaRPr lang="hi-IN" dirty="0"/>
          </a:p>
        </p:txBody>
      </p:sp>
      <p:sp>
        <p:nvSpPr>
          <p:cNvPr id="3" name="Rectangle: Rounded Corners 2">
            <a:extLst>
              <a:ext uri="{FF2B5EF4-FFF2-40B4-BE49-F238E27FC236}">
                <a16:creationId xmlns:a16="http://schemas.microsoft.com/office/drawing/2014/main" id="{B7BD00EB-2009-4011-91F1-BE87802A8B48}"/>
              </a:ext>
            </a:extLst>
          </p:cNvPr>
          <p:cNvSpPr/>
          <p:nvPr/>
        </p:nvSpPr>
        <p:spPr>
          <a:xfrm>
            <a:off x="415635" y="498765"/>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ACTOR (STAR POWER) ANALYSIS</a:t>
            </a:r>
            <a:endParaRPr lang="hi-IN" dirty="0">
              <a:solidFill>
                <a:schemeClr val="accent6">
                  <a:lumMod val="75000"/>
                </a:schemeClr>
              </a:solidFill>
            </a:endParaRPr>
          </a:p>
        </p:txBody>
      </p:sp>
      <p:sp>
        <p:nvSpPr>
          <p:cNvPr id="5" name="Rectangle: Rounded Corners 4">
            <a:extLst>
              <a:ext uri="{FF2B5EF4-FFF2-40B4-BE49-F238E27FC236}">
                <a16:creationId xmlns:a16="http://schemas.microsoft.com/office/drawing/2014/main" id="{3C02254E-013D-4141-B0B7-47777C256F4B}"/>
              </a:ext>
            </a:extLst>
          </p:cNvPr>
          <p:cNvSpPr/>
          <p:nvPr/>
        </p:nvSpPr>
        <p:spPr>
          <a:xfrm>
            <a:off x="415635" y="2435004"/>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REVENUE OVERVIEW</a:t>
            </a:r>
            <a:endParaRPr lang="hi-IN" dirty="0">
              <a:solidFill>
                <a:schemeClr val="accent6">
                  <a:lumMod val="75000"/>
                </a:schemeClr>
              </a:solidFill>
            </a:endParaRPr>
          </a:p>
        </p:txBody>
      </p:sp>
      <p:sp>
        <p:nvSpPr>
          <p:cNvPr id="6" name="Rectangle: Rounded Corners 5">
            <a:extLst>
              <a:ext uri="{FF2B5EF4-FFF2-40B4-BE49-F238E27FC236}">
                <a16:creationId xmlns:a16="http://schemas.microsoft.com/office/drawing/2014/main" id="{51050C67-8AEF-45ED-BE42-ADB241FB90D6}"/>
              </a:ext>
            </a:extLst>
          </p:cNvPr>
          <p:cNvSpPr/>
          <p:nvPr/>
        </p:nvSpPr>
        <p:spPr>
          <a:xfrm>
            <a:off x="415635" y="4337830"/>
            <a:ext cx="3325091" cy="9939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RENTAL BEHAVIOR ANALYSIS</a:t>
            </a:r>
            <a:endParaRPr lang="hi-IN" dirty="0">
              <a:solidFill>
                <a:schemeClr val="accent6">
                  <a:lumMod val="75000"/>
                </a:schemeClr>
              </a:solidFill>
            </a:endParaRPr>
          </a:p>
        </p:txBody>
      </p:sp>
    </p:spTree>
    <p:extLst>
      <p:ext uri="{BB962C8B-B14F-4D97-AF65-F5344CB8AC3E}">
        <p14:creationId xmlns:p14="http://schemas.microsoft.com/office/powerpoint/2010/main" val="294836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B7E44-A1D7-49AB-B92B-5AC8518E05C5}"/>
              </a:ext>
            </a:extLst>
          </p:cNvPr>
          <p:cNvSpPr txBox="1"/>
          <p:nvPr/>
        </p:nvSpPr>
        <p:spPr>
          <a:xfrm>
            <a:off x="434107" y="203200"/>
            <a:ext cx="11628584" cy="5847755"/>
          </a:xfrm>
          <a:prstGeom prst="rect">
            <a:avLst/>
          </a:prstGeom>
          <a:noFill/>
        </p:spPr>
        <p:txBody>
          <a:bodyPr wrap="square" rtlCol="0">
            <a:spAutoFit/>
          </a:bodyPr>
          <a:lstStyle/>
          <a:p>
            <a:r>
              <a:rPr lang="en-IN" sz="3200" b="1" u="sng" dirty="0">
                <a:solidFill>
                  <a:schemeClr val="accent6">
                    <a:lumMod val="75000"/>
                  </a:schemeClr>
                </a:solidFill>
              </a:rPr>
              <a:t>Objectives:</a:t>
            </a:r>
            <a:endParaRPr lang="en-US" dirty="0"/>
          </a:p>
          <a:p>
            <a:pPr marL="285750" lvl="0" indent="-285750">
              <a:buFont typeface="Wingdings" panose="05000000000000000000" pitchFamily="2" charset="2"/>
              <a:buChar char="q"/>
            </a:pPr>
            <a:r>
              <a:rPr lang="en-IN" b="1" u="sng" dirty="0"/>
              <a:t>Data Exploration and Understanding:</a:t>
            </a:r>
            <a:r>
              <a:rPr lang="en-IN" dirty="0"/>
              <a:t> Project's primary aim is to thoroughly explore and understand the dataset derived from the movie rental industry. I aim to gain insights into the data's structure, relationships, and potential areas for analysis.</a:t>
            </a:r>
            <a:endParaRPr lang="en-US" dirty="0"/>
          </a:p>
          <a:p>
            <a:pPr marL="285750" lvl="0" indent="-285750">
              <a:buFont typeface="Wingdings" panose="05000000000000000000" pitchFamily="2" charset="2"/>
              <a:buChar char="q"/>
            </a:pPr>
            <a:r>
              <a:rPr lang="en-IN" b="1" u="sng" dirty="0"/>
              <a:t>Customer Segmentation and Profiling:</a:t>
            </a:r>
            <a:r>
              <a:rPr lang="en-IN" dirty="0"/>
              <a:t> I intend to segment customers based on their rental </a:t>
            </a:r>
            <a:r>
              <a:rPr lang="en-IN" dirty="0" err="1"/>
              <a:t>behaviors</a:t>
            </a:r>
            <a:r>
              <a:rPr lang="en-IN" dirty="0"/>
              <a:t>, preferences, and demographics. By creating customer profiles, I offer targeted marketing strategies and personalized recommendations.</a:t>
            </a:r>
            <a:endParaRPr lang="en-US" dirty="0"/>
          </a:p>
          <a:p>
            <a:pPr marL="285750" lvl="0" indent="-285750">
              <a:buFont typeface="Wingdings" panose="05000000000000000000" pitchFamily="2" charset="2"/>
              <a:buChar char="q"/>
            </a:pPr>
            <a:r>
              <a:rPr lang="en-IN" b="1" u="sng" dirty="0"/>
              <a:t>Film Performance Analysis:</a:t>
            </a:r>
            <a:r>
              <a:rPr lang="en-IN" dirty="0"/>
              <a:t> This project looks to analyse the performance of films within the rental store. This includes finding top-performing films, assessing their popularity, and recommending strategies for buying or promoting films to perfect revenue.</a:t>
            </a:r>
            <a:endParaRPr lang="en-US" dirty="0"/>
          </a:p>
          <a:p>
            <a:pPr marL="285750" lvl="0" indent="-285750">
              <a:buFont typeface="Wingdings" panose="05000000000000000000" pitchFamily="2" charset="2"/>
              <a:buChar char="q"/>
            </a:pPr>
            <a:r>
              <a:rPr lang="en-IN" b="1" u="sng" dirty="0"/>
              <a:t>Staff Productivity Assessment</a:t>
            </a:r>
            <a:r>
              <a:rPr lang="en-IN" b="1" dirty="0"/>
              <a:t>:</a:t>
            </a:r>
            <a:r>
              <a:rPr lang="en-IN" dirty="0"/>
              <a:t> An important aim is to assess the productivity and performance of staff members. I aim to find high-performing employees, pinpoint areas for improvement, and recommend staff training or incentive programs.</a:t>
            </a:r>
            <a:endParaRPr lang="en-US" dirty="0"/>
          </a:p>
          <a:p>
            <a:pPr marL="285750" lvl="0" indent="-285750">
              <a:buFont typeface="Wingdings" panose="05000000000000000000" pitchFamily="2" charset="2"/>
              <a:buChar char="q"/>
            </a:pPr>
            <a:r>
              <a:rPr lang="en-IN" b="1" u="sng" dirty="0"/>
              <a:t>Store Operations Efficiency:</a:t>
            </a:r>
            <a:r>
              <a:rPr lang="en-IN" dirty="0"/>
              <a:t> The project strives to enhance the overall efficiency of store operations. By analysing operational data, I find bottlenecks, streamline processes, and improve store revenue while keeping or reducing costs.</a:t>
            </a:r>
            <a:endParaRPr lang="en-US" dirty="0"/>
          </a:p>
          <a:p>
            <a:pPr marL="285750" lvl="0" indent="-285750">
              <a:buFont typeface="Wingdings" panose="05000000000000000000" pitchFamily="2" charset="2"/>
              <a:buChar char="q"/>
            </a:pPr>
            <a:r>
              <a:rPr lang="en-IN" b="1" u="sng" dirty="0"/>
              <a:t>Data Visualization and Storytelling:</a:t>
            </a:r>
            <a:r>
              <a:rPr lang="en-IN" dirty="0"/>
              <a:t> I aim to create informative and engaging data visualizations using Power BI to effectively communicate my findings. These visualizations should tell a compelling data-driven story that is easy for stakeholders to understand.</a:t>
            </a:r>
            <a:endParaRPr lang="en-US" dirty="0"/>
          </a:p>
          <a:p>
            <a:pPr marL="285750" lvl="0" indent="-285750">
              <a:buFont typeface="Wingdings" panose="05000000000000000000" pitchFamily="2" charset="2"/>
              <a:buChar char="q"/>
            </a:pPr>
            <a:r>
              <a:rPr lang="en-IN" b="1" u="sng" dirty="0"/>
              <a:t>Informed Decision-Making</a:t>
            </a:r>
            <a:r>
              <a:rPr lang="en-IN" dirty="0"/>
              <a:t>: My overarching aim is to provide rental store owners and decision-makers with the insights and recommendations needed to make informed decisions. I want to empower them with the tools to drive success in the competitive movie rental market.</a:t>
            </a:r>
            <a:endParaRPr lang="en-US" dirty="0"/>
          </a:p>
        </p:txBody>
      </p:sp>
    </p:spTree>
    <p:extLst>
      <p:ext uri="{BB962C8B-B14F-4D97-AF65-F5344CB8AC3E}">
        <p14:creationId xmlns:p14="http://schemas.microsoft.com/office/powerpoint/2010/main" val="407296184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104</TotalTime>
  <Words>3815</Words>
  <Application>Microsoft Office PowerPoint</Application>
  <PresentationFormat>Widescreen</PresentationFormat>
  <Paragraphs>189</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Mangal</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17</cp:revision>
  <dcterms:created xsi:type="dcterms:W3CDTF">2025-11-23T15:49:39Z</dcterms:created>
  <dcterms:modified xsi:type="dcterms:W3CDTF">2025-11-23T17:34:22Z</dcterms:modified>
</cp:coreProperties>
</file>